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882" r:id="rId5"/>
    <p:sldId id="866" r:id="rId6"/>
    <p:sldId id="887" r:id="rId7"/>
    <p:sldId id="888" r:id="rId8"/>
    <p:sldId id="879" r:id="rId9"/>
    <p:sldId id="880" r:id="rId10"/>
    <p:sldId id="902" r:id="rId11"/>
    <p:sldId id="903" r:id="rId12"/>
    <p:sldId id="891" r:id="rId13"/>
    <p:sldId id="904" r:id="rId14"/>
    <p:sldId id="905" r:id="rId15"/>
    <p:sldId id="911" r:id="rId16"/>
    <p:sldId id="906" r:id="rId17"/>
    <p:sldId id="912" r:id="rId18"/>
    <p:sldId id="913" r:id="rId19"/>
    <p:sldId id="914" r:id="rId20"/>
    <p:sldId id="915" r:id="rId21"/>
    <p:sldId id="916" r:id="rId22"/>
    <p:sldId id="917" r:id="rId23"/>
    <p:sldId id="918"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179DD-9528-4CE1-A645-2C359B52E461}" v="149" dt="2020-11-17T14:17:35.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59" autoAdjust="0"/>
  </p:normalViewPr>
  <p:slideViewPr>
    <p:cSldViewPr snapToGrid="0">
      <p:cViewPr varScale="1">
        <p:scale>
          <a:sx n="73" d="100"/>
          <a:sy n="73" d="100"/>
        </p:scale>
        <p:origin x="1042"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92DEDE-B23F-4A01-AEE8-8303B8E70ED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B77D3C0-8D50-4308-A8A9-12AFA7DE1A8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D79F721-1ED1-4898-BEEF-D2381FEE70D3}" type="datetimeFigureOut">
              <a:rPr lang="en-GB" smtClean="0"/>
              <a:t>17/12/2020</a:t>
            </a:fld>
            <a:endParaRPr lang="en-GB"/>
          </a:p>
        </p:txBody>
      </p:sp>
      <p:sp>
        <p:nvSpPr>
          <p:cNvPr id="4" name="Footer Placeholder 3">
            <a:extLst>
              <a:ext uri="{FF2B5EF4-FFF2-40B4-BE49-F238E27FC236}">
                <a16:creationId xmlns:a16="http://schemas.microsoft.com/office/drawing/2014/main" id="{A8E8B0D1-F661-4CEB-B6AF-0F3C81B3EA7E}"/>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649F8C9-02C1-42F6-AD40-95ACE744F3E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2A4763A-7EA5-42A6-B298-A7E0189AA046}" type="slidenum">
              <a:rPr lang="en-GB" smtClean="0"/>
              <a:t>‹#›</a:t>
            </a:fld>
            <a:endParaRPr lang="en-GB"/>
          </a:p>
        </p:txBody>
      </p:sp>
    </p:spTree>
    <p:extLst>
      <p:ext uri="{BB962C8B-B14F-4D97-AF65-F5344CB8AC3E}">
        <p14:creationId xmlns:p14="http://schemas.microsoft.com/office/powerpoint/2010/main" val="1593629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DBA2550-A94A-45EA-ACC9-9C20FA7CA6AE}" type="datetimeFigureOut">
              <a:rPr lang="en-GB" smtClean="0"/>
              <a:t>17/12/2020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E2B35C8-66EF-42F5-81DC-E1DCF8B92FCF}" type="slidenum">
              <a:rPr lang="en-GB" smtClean="0"/>
              <a:t>‹#›</a:t>
            </a:fld>
            <a:endParaRPr lang="en-GB"/>
          </a:p>
        </p:txBody>
      </p:sp>
    </p:spTree>
    <p:extLst>
      <p:ext uri="{BB962C8B-B14F-4D97-AF65-F5344CB8AC3E}">
        <p14:creationId xmlns:p14="http://schemas.microsoft.com/office/powerpoint/2010/main" val="763268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is not about providing answers it is about sparking thoughts that lead to question and debate. The only answer really to give at this time is that Digitisation will and has already impact upon accreditation and the conformity assessment bodies we accredit</a:t>
            </a:r>
          </a:p>
          <a:p>
            <a:endParaRPr lang="en-GB" dirty="0"/>
          </a:p>
          <a:p>
            <a:r>
              <a:rPr lang="en-GB" dirty="0"/>
              <a:t>Hopefully this presentation will provide a platform to initiate discussions which need to happen within the accreditation community</a:t>
            </a:r>
          </a:p>
        </p:txBody>
      </p:sp>
      <p:sp>
        <p:nvSpPr>
          <p:cNvPr id="4" name="Slide Number Placeholder 3"/>
          <p:cNvSpPr>
            <a:spLocks noGrp="1"/>
          </p:cNvSpPr>
          <p:nvPr>
            <p:ph type="sldNum" sz="quarter" idx="5"/>
          </p:nvPr>
        </p:nvSpPr>
        <p:spPr/>
        <p:txBody>
          <a:bodyPr/>
          <a:lstStyle/>
          <a:p>
            <a:fld id="{2E2B35C8-66EF-42F5-81DC-E1DCF8B92FCF}" type="slidenum">
              <a:rPr lang="en-GB" smtClean="0"/>
              <a:t>2</a:t>
            </a:fld>
            <a:endParaRPr lang="en-GB"/>
          </a:p>
        </p:txBody>
      </p:sp>
    </p:spTree>
    <p:extLst>
      <p:ext uri="{BB962C8B-B14F-4D97-AF65-F5344CB8AC3E}">
        <p14:creationId xmlns:p14="http://schemas.microsoft.com/office/powerpoint/2010/main" val="3041320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there are risk and challenges, it is worth remembering that there are many Opportunities for us as ABs with this tech, both in using it ourselves and coming from the fact that CABs will start to use it</a:t>
            </a:r>
          </a:p>
          <a:p>
            <a:endParaRPr lang="en-GB" dirty="0"/>
          </a:p>
          <a:p>
            <a:pPr marL="171450" indent="-171450">
              <a:buFontTx/>
              <a:buChar char="-"/>
            </a:pPr>
            <a:r>
              <a:rPr lang="en-GB" dirty="0"/>
              <a:t>Using data to support our decision making – helping us arrive at decisions to grant, maintain or renew accreditation</a:t>
            </a:r>
          </a:p>
          <a:p>
            <a:pPr marL="171450" indent="-171450">
              <a:buFontTx/>
              <a:buChar char="-"/>
            </a:pPr>
            <a:r>
              <a:rPr lang="en-GB" dirty="0"/>
              <a:t>Being able to perform continuous assessment (although we need to avoid becoming an inspection body)</a:t>
            </a:r>
          </a:p>
          <a:p>
            <a:pPr marL="171450" indent="-171450">
              <a:buFontTx/>
              <a:buChar char="-"/>
            </a:pPr>
            <a:r>
              <a:rPr lang="en-GB" dirty="0"/>
              <a:t>Using data from our assessments to be able to determine a better more bespoke assessment approach</a:t>
            </a:r>
          </a:p>
          <a:p>
            <a:pPr marL="171450" indent="-171450">
              <a:buFontTx/>
              <a:buChar char="-"/>
            </a:pPr>
            <a:r>
              <a:rPr lang="en-GB" dirty="0"/>
              <a:t>Using AI to support our processes and assessment, beyond just the reviewing of large volumes of data. Could AI’s assess management systems and highlight areas </a:t>
            </a:r>
            <a:r>
              <a:rPr lang="en-GB"/>
              <a:t>of concern?</a:t>
            </a:r>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11</a:t>
            </a:fld>
            <a:endParaRPr lang="en-GB"/>
          </a:p>
        </p:txBody>
      </p:sp>
    </p:spTree>
    <p:extLst>
      <p:ext uri="{BB962C8B-B14F-4D97-AF65-F5344CB8AC3E}">
        <p14:creationId xmlns:p14="http://schemas.microsoft.com/office/powerpoint/2010/main" val="2106442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13</a:t>
            </a:fld>
            <a:endParaRPr lang="en-GB"/>
          </a:p>
        </p:txBody>
      </p:sp>
    </p:spTree>
    <p:extLst>
      <p:ext uri="{BB962C8B-B14F-4D97-AF65-F5344CB8AC3E}">
        <p14:creationId xmlns:p14="http://schemas.microsoft.com/office/powerpoint/2010/main" val="386596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14</a:t>
            </a:fld>
            <a:endParaRPr lang="en-GB"/>
          </a:p>
        </p:txBody>
      </p:sp>
    </p:spTree>
    <p:extLst>
      <p:ext uri="{BB962C8B-B14F-4D97-AF65-F5344CB8AC3E}">
        <p14:creationId xmlns:p14="http://schemas.microsoft.com/office/powerpoint/2010/main" val="125642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15</a:t>
            </a:fld>
            <a:endParaRPr lang="en-GB"/>
          </a:p>
        </p:txBody>
      </p:sp>
    </p:spTree>
    <p:extLst>
      <p:ext uri="{BB962C8B-B14F-4D97-AF65-F5344CB8AC3E}">
        <p14:creationId xmlns:p14="http://schemas.microsoft.com/office/powerpoint/2010/main" val="4247053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16</a:t>
            </a:fld>
            <a:endParaRPr lang="en-GB"/>
          </a:p>
        </p:txBody>
      </p:sp>
    </p:spTree>
    <p:extLst>
      <p:ext uri="{BB962C8B-B14F-4D97-AF65-F5344CB8AC3E}">
        <p14:creationId xmlns:p14="http://schemas.microsoft.com/office/powerpoint/2010/main" val="799488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17</a:t>
            </a:fld>
            <a:endParaRPr lang="en-GB"/>
          </a:p>
        </p:txBody>
      </p:sp>
    </p:spTree>
    <p:extLst>
      <p:ext uri="{BB962C8B-B14F-4D97-AF65-F5344CB8AC3E}">
        <p14:creationId xmlns:p14="http://schemas.microsoft.com/office/powerpoint/2010/main" val="2790344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18</a:t>
            </a:fld>
            <a:endParaRPr lang="en-GB"/>
          </a:p>
        </p:txBody>
      </p:sp>
    </p:spTree>
    <p:extLst>
      <p:ext uri="{BB962C8B-B14F-4D97-AF65-F5344CB8AC3E}">
        <p14:creationId xmlns:p14="http://schemas.microsoft.com/office/powerpoint/2010/main" val="4147156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19</a:t>
            </a:fld>
            <a:endParaRPr lang="en-GB"/>
          </a:p>
        </p:txBody>
      </p:sp>
    </p:spTree>
    <p:extLst>
      <p:ext uri="{BB962C8B-B14F-4D97-AF65-F5344CB8AC3E}">
        <p14:creationId xmlns:p14="http://schemas.microsoft.com/office/powerpoint/2010/main" val="154304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Digital Transformation is the ‘Buzz’ phrase being used at the moment, but what many businesses are doing currently is more what is being termed as ‘Digital Evolution’ that being the introduction of technology to solve existing business issues and the use of data to Direct Strategy, maximize performance and delivery value. </a:t>
            </a:r>
          </a:p>
          <a:p>
            <a:endParaRPr lang="en-US" dirty="0">
              <a:cs typeface="Calibri"/>
            </a:endParaRPr>
          </a:p>
          <a:p>
            <a:r>
              <a:rPr lang="en-US" dirty="0">
                <a:cs typeface="Calibri"/>
              </a:rPr>
              <a:t>Digital transformation is about using technology and data to fundamentally change how your service is delivered or product is produced and therefore change how value is delivered.</a:t>
            </a:r>
          </a:p>
          <a:p>
            <a:endParaRPr lang="en-US" dirty="0">
              <a:cs typeface="Calibri"/>
            </a:endParaRPr>
          </a:p>
          <a:p>
            <a:r>
              <a:rPr lang="en-US" dirty="0">
                <a:cs typeface="Calibri"/>
              </a:rPr>
              <a:t>Currently UKAS is very much in the Digital Evolution Phase, but what I think we should discuss today is how and why we may go about digital transformation in the coming years.</a:t>
            </a:r>
          </a:p>
        </p:txBody>
      </p:sp>
      <p:sp>
        <p:nvSpPr>
          <p:cNvPr id="4" name="Slide Number Placeholder 3"/>
          <p:cNvSpPr>
            <a:spLocks noGrp="1"/>
          </p:cNvSpPr>
          <p:nvPr>
            <p:ph type="sldNum" sz="quarter" idx="5"/>
          </p:nvPr>
        </p:nvSpPr>
        <p:spPr/>
        <p:txBody>
          <a:bodyPr/>
          <a:lstStyle/>
          <a:p>
            <a:fld id="{80C092AE-4636-49A9-991C-F5DC01AB4BB6}" type="slidenum">
              <a:rPr lang="en-GB" smtClean="0"/>
              <a:t>3</a:t>
            </a:fld>
            <a:endParaRPr lang="en-GB"/>
          </a:p>
        </p:txBody>
      </p:sp>
    </p:spTree>
    <p:extLst>
      <p:ext uri="{BB962C8B-B14F-4D97-AF65-F5344CB8AC3E}">
        <p14:creationId xmlns:p14="http://schemas.microsoft.com/office/powerpoint/2010/main" val="113248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Most of us will have seen this joke doing the rounds on social media. But is it true for accreditation bodies? Given what we’ve just said about what digital transformation is or even what digital evolution is?</a:t>
            </a:r>
          </a:p>
          <a:p>
            <a:endParaRPr lang="en-US" dirty="0">
              <a:cs typeface="Calibri"/>
            </a:endParaRPr>
          </a:p>
          <a:p>
            <a:r>
              <a:rPr lang="en-US" dirty="0">
                <a:cs typeface="Calibri"/>
              </a:rPr>
              <a:t>Yes, we’ve all got good at delivering assessments remotely, Teams, Zoom, Drop Box, </a:t>
            </a:r>
            <a:r>
              <a:rPr lang="en-US" dirty="0" err="1">
                <a:cs typeface="Calibri"/>
              </a:rPr>
              <a:t>Sharepoint</a:t>
            </a:r>
            <a:r>
              <a:rPr lang="en-US" dirty="0">
                <a:cs typeface="Calibri"/>
              </a:rPr>
              <a:t> we are all now very web meeting and file sharing savvy. And we’ve been busy congratulating ourselves and slapping ourselves on the back about the great job we’ve done and how agile we area (despite the fact that it only took a global pandemic to make us change) But have we really changed anything?? Our assessments are pretty much eth same as they were before, experts observing operations at a CAB reviewing documentation and making professional judgements based on their observations we haven’t actually changed anything about the service we deliver.</a:t>
            </a:r>
          </a:p>
          <a:p>
            <a:endParaRPr lang="en-US" dirty="0">
              <a:cs typeface="Calibri"/>
            </a:endParaRPr>
          </a:p>
          <a:p>
            <a:endParaRPr lang="en-US" dirty="0">
              <a:cs typeface="Calibri"/>
            </a:endParaRPr>
          </a:p>
          <a:p>
            <a:r>
              <a:rPr lang="en-US" dirty="0">
                <a:cs typeface="Calibri"/>
              </a:rPr>
              <a:t>What has been our approach during COVID-19</a:t>
            </a:r>
          </a:p>
          <a:p>
            <a:pPr marL="171450" indent="-171450">
              <a:buFontTx/>
              <a:buChar char="-"/>
            </a:pPr>
            <a:r>
              <a:rPr lang="en-US" dirty="0">
                <a:cs typeface="Calibri"/>
              </a:rPr>
              <a:t>Mainly remote – coming back to do some work on site recently as some activities cannot be assessed remotely</a:t>
            </a:r>
          </a:p>
          <a:p>
            <a:pPr marL="171450" indent="-171450">
              <a:buFontTx/>
              <a:buChar char="-"/>
            </a:pPr>
            <a:r>
              <a:rPr lang="en-US" dirty="0">
                <a:cs typeface="Calibri"/>
              </a:rPr>
              <a:t>What about other Abs what have they been doing</a:t>
            </a:r>
          </a:p>
          <a:p>
            <a:endParaRPr lang="en-US" dirty="0">
              <a:cs typeface="Calibri"/>
            </a:endParaRPr>
          </a:p>
          <a:p>
            <a:r>
              <a:rPr lang="en-US" dirty="0">
                <a:cs typeface="Calibri"/>
              </a:rPr>
              <a:t>COVID-19 has accelerated the adoption of remote assessment within the accreditation sectors – but is this a universally good thing?</a:t>
            </a:r>
          </a:p>
          <a:p>
            <a:endParaRPr lang="en-US" dirty="0">
              <a:cs typeface="Calibri"/>
            </a:endParaRPr>
          </a:p>
          <a:p>
            <a:r>
              <a:rPr lang="en-US" dirty="0">
                <a:cs typeface="Calibri"/>
              </a:rPr>
              <a:t>Overall on-site assessment is a more effective tool than remote assessment, however is remote assessment good enough? Currently from what we are seeing the answer is in many cases yes! The pandemic has allowed us to adopt these practices and got us through the change resistance that we would normally see in a traditionally risk adverse industry. There are many attractions to remote assessments:</a:t>
            </a:r>
          </a:p>
          <a:p>
            <a:r>
              <a:rPr lang="en-US" dirty="0">
                <a:cs typeface="Calibri"/>
              </a:rPr>
              <a:t>- Flexibility</a:t>
            </a:r>
          </a:p>
          <a:p>
            <a:r>
              <a:rPr lang="en-US" dirty="0">
                <a:cs typeface="Calibri"/>
              </a:rPr>
              <a:t>- Reduced impact on the customer</a:t>
            </a:r>
          </a:p>
          <a:p>
            <a:r>
              <a:rPr lang="en-US" dirty="0">
                <a:cs typeface="Calibri"/>
              </a:rPr>
              <a:t>- Reduced environmental impact</a:t>
            </a:r>
          </a:p>
          <a:p>
            <a:pPr marL="171450" indent="-171450">
              <a:buFontTx/>
              <a:buChar char="-"/>
            </a:pPr>
            <a:r>
              <a:rPr lang="en-US" dirty="0">
                <a:cs typeface="Calibri"/>
              </a:rPr>
              <a:t>Reduced travel time for assessors (Work/Life Balance + options on resources)</a:t>
            </a:r>
          </a:p>
          <a:p>
            <a:pPr marL="171450" indent="-171450">
              <a:buFontTx/>
              <a:buChar char="-"/>
            </a:pPr>
            <a:endParaRPr lang="en-US" dirty="0">
              <a:cs typeface="Calibri"/>
            </a:endParaRPr>
          </a:p>
          <a:p>
            <a:pPr marL="0" indent="0">
              <a:buFontTx/>
              <a:buNone/>
            </a:pPr>
            <a:r>
              <a:rPr lang="en-US" dirty="0">
                <a:cs typeface="Calibri"/>
              </a:rPr>
              <a:t>But there are downsides, inability to progress new work as easily, technical witnessing being limited, issues with team interaction, external assessor and customer IT challenges.</a:t>
            </a:r>
          </a:p>
        </p:txBody>
      </p:sp>
      <p:sp>
        <p:nvSpPr>
          <p:cNvPr id="4" name="Slide Number Placeholder 3"/>
          <p:cNvSpPr>
            <a:spLocks noGrp="1"/>
          </p:cNvSpPr>
          <p:nvPr>
            <p:ph type="sldNum" sz="quarter" idx="5"/>
          </p:nvPr>
        </p:nvSpPr>
        <p:spPr/>
        <p:txBody>
          <a:bodyPr/>
          <a:lstStyle/>
          <a:p>
            <a:fld id="{80C092AE-4636-49A9-991C-F5DC01AB4BB6}" type="slidenum">
              <a:rPr lang="en-GB" smtClean="0"/>
              <a:t>4</a:t>
            </a:fld>
            <a:endParaRPr lang="en-GB"/>
          </a:p>
        </p:txBody>
      </p:sp>
    </p:spTree>
    <p:extLst>
      <p:ext uri="{BB962C8B-B14F-4D97-AF65-F5344CB8AC3E}">
        <p14:creationId xmlns:p14="http://schemas.microsoft.com/office/powerpoint/2010/main" val="20743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Data is what is driving these changes, there is a lot more data available about how processes are being performed, equipment calibrated, products tested, </a:t>
            </a:r>
            <a:r>
              <a:rPr lang="en-US" dirty="0" err="1">
                <a:cs typeface="Calibri"/>
              </a:rPr>
              <a:t>etc</a:t>
            </a:r>
            <a:r>
              <a:rPr lang="en-US" dirty="0">
                <a:cs typeface="Calibri"/>
              </a:rPr>
              <a:t>… This data is potentially very useful to us as Accreditation bodies if we can access and use this data it can support our assessments, in fact it could fundamentally change our assessments, it can move some aspects from being done periodically to being done continuously… that doe raise some challenges though </a:t>
            </a:r>
            <a:endParaRPr lang="en-US" dirty="0"/>
          </a:p>
        </p:txBody>
      </p:sp>
      <p:sp>
        <p:nvSpPr>
          <p:cNvPr id="4" name="Slide Number Placeholder 3"/>
          <p:cNvSpPr>
            <a:spLocks noGrp="1"/>
          </p:cNvSpPr>
          <p:nvPr>
            <p:ph type="sldNum" sz="quarter" idx="5"/>
          </p:nvPr>
        </p:nvSpPr>
        <p:spPr/>
        <p:txBody>
          <a:bodyPr/>
          <a:lstStyle/>
          <a:p>
            <a:fld id="{80C092AE-4636-49A9-991C-F5DC01AB4BB6}" type="slidenum">
              <a:rPr lang="en-GB" smtClean="0"/>
              <a:t>5</a:t>
            </a:fld>
            <a:endParaRPr lang="en-GB"/>
          </a:p>
        </p:txBody>
      </p:sp>
    </p:spTree>
    <p:extLst>
      <p:ext uri="{BB962C8B-B14F-4D97-AF65-F5344CB8AC3E}">
        <p14:creationId xmlns:p14="http://schemas.microsoft.com/office/powerpoint/2010/main" val="240738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are going to use lots of data to support our assessments we need to ask ourselves:</a:t>
            </a:r>
          </a:p>
          <a:p>
            <a:endParaRPr lang="en-GB" dirty="0"/>
          </a:p>
          <a:p>
            <a:r>
              <a:rPr lang="en-GB" dirty="0"/>
              <a:t>How will we access it</a:t>
            </a:r>
          </a:p>
          <a:p>
            <a:r>
              <a:rPr lang="en-GB" dirty="0"/>
              <a:t>How will we be sure its not been manipulated </a:t>
            </a:r>
          </a:p>
          <a:p>
            <a:r>
              <a:rPr lang="en-GB" dirty="0"/>
              <a:t>How will we process the significant volumes of it</a:t>
            </a:r>
          </a:p>
          <a:p>
            <a:endParaRPr lang="en-GB" dirty="0"/>
          </a:p>
          <a:p>
            <a:r>
              <a:rPr lang="en-GB" dirty="0"/>
              <a:t>There is also a 4</a:t>
            </a:r>
            <a:r>
              <a:rPr lang="en-GB" baseline="30000" dirty="0"/>
              <a:t>th</a:t>
            </a:r>
            <a:r>
              <a:rPr lang="en-GB" dirty="0"/>
              <a:t> question</a:t>
            </a:r>
          </a:p>
          <a:p>
            <a:endParaRPr lang="en-GB" dirty="0"/>
          </a:p>
          <a:p>
            <a:r>
              <a:rPr lang="en-GB" dirty="0"/>
              <a:t>How do we ensure security</a:t>
            </a:r>
          </a:p>
        </p:txBody>
      </p:sp>
      <p:sp>
        <p:nvSpPr>
          <p:cNvPr id="4" name="Slide Number Placeholder 3"/>
          <p:cNvSpPr>
            <a:spLocks noGrp="1"/>
          </p:cNvSpPr>
          <p:nvPr>
            <p:ph type="sldNum" sz="quarter" idx="5"/>
          </p:nvPr>
        </p:nvSpPr>
        <p:spPr/>
        <p:txBody>
          <a:bodyPr/>
          <a:lstStyle/>
          <a:p>
            <a:fld id="{2E2B35C8-66EF-42F5-81DC-E1DCF8B92FCF}" type="slidenum">
              <a:rPr lang="en-GB" smtClean="0"/>
              <a:t>6</a:t>
            </a:fld>
            <a:endParaRPr lang="en-GB"/>
          </a:p>
        </p:txBody>
      </p:sp>
    </p:spTree>
    <p:extLst>
      <p:ext uri="{BB962C8B-B14F-4D97-AF65-F5344CB8AC3E}">
        <p14:creationId xmlns:p14="http://schemas.microsoft.com/office/powerpoint/2010/main" val="269500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Security will become an even bigger issue for us all, currently we have all been looking at our data security as a result of GDPR and their like. But if we take this approach we become a central point of access to information regarding all of our customers, potentially we go from relative obscurity in which we are not a target as no one really know about us or cares what data we hold, to a target. Although it could be argued what data do we have that is of interest to hackers? We are not large businesses that they can hold to ransom or don’t have data that can directly be used to obtain money (e.g</a:t>
            </a:r>
            <a:r>
              <a:rPr lang="en-GB"/>
              <a:t>. banks) </a:t>
            </a:r>
            <a:endParaRPr lang="en-GB" dirty="0"/>
          </a:p>
        </p:txBody>
      </p:sp>
      <p:sp>
        <p:nvSpPr>
          <p:cNvPr id="4" name="Slide Number Placeholder 3"/>
          <p:cNvSpPr>
            <a:spLocks noGrp="1"/>
          </p:cNvSpPr>
          <p:nvPr>
            <p:ph type="sldNum" sz="quarter" idx="5"/>
          </p:nvPr>
        </p:nvSpPr>
        <p:spPr/>
        <p:txBody>
          <a:bodyPr/>
          <a:lstStyle/>
          <a:p>
            <a:fld id="{2E2B35C8-66EF-42F5-81DC-E1DCF8B92FCF}" type="slidenum">
              <a:rPr lang="en-GB" smtClean="0"/>
              <a:t>7</a:t>
            </a:fld>
            <a:endParaRPr lang="en-GB"/>
          </a:p>
        </p:txBody>
      </p:sp>
    </p:spTree>
    <p:extLst>
      <p:ext uri="{BB962C8B-B14F-4D97-AF65-F5344CB8AC3E}">
        <p14:creationId xmlns:p14="http://schemas.microsoft.com/office/powerpoint/2010/main" val="611670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 it will not just be Accreditation Bodies that will benefit and use these new technologies, our CABs can and already are using them. This can benefit our assessments allowing us to utilise the data from these technologies to conduct our assessments and IoT open up the possibility of continuous assessment. However, it will challenge us around the skills our assessors need and possibly the assessors that we need, this may also challenge our traditional views on assessors expertise. Are the assessors for this type of technology traditionally 50-60 years old with many years in the sector?</a:t>
            </a:r>
          </a:p>
        </p:txBody>
      </p:sp>
      <p:sp>
        <p:nvSpPr>
          <p:cNvPr id="4" name="Slide Number Placeholder 3"/>
          <p:cNvSpPr>
            <a:spLocks noGrp="1"/>
          </p:cNvSpPr>
          <p:nvPr>
            <p:ph type="sldNum" sz="quarter" idx="5"/>
          </p:nvPr>
        </p:nvSpPr>
        <p:spPr/>
        <p:txBody>
          <a:bodyPr/>
          <a:lstStyle/>
          <a:p>
            <a:fld id="{2E2B35C8-66EF-42F5-81DC-E1DCF8B92FCF}" type="slidenum">
              <a:rPr lang="en-GB" smtClean="0"/>
              <a:t>8</a:t>
            </a:fld>
            <a:endParaRPr lang="en-GB"/>
          </a:p>
        </p:txBody>
      </p:sp>
    </p:spTree>
    <p:extLst>
      <p:ext uri="{BB962C8B-B14F-4D97-AF65-F5344CB8AC3E}">
        <p14:creationId xmlns:p14="http://schemas.microsoft.com/office/powerpoint/2010/main" val="246214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new technologies open up many risks and opportunities for accreditation bodies, both in the way that we operate and the way that our customers will operate which will challenge our traditional views on how assessments are conducted. Next few slides will take a look at some, but probably not all of them.</a:t>
            </a:r>
          </a:p>
        </p:txBody>
      </p:sp>
      <p:sp>
        <p:nvSpPr>
          <p:cNvPr id="4" name="Slide Number Placeholder 3"/>
          <p:cNvSpPr>
            <a:spLocks noGrp="1"/>
          </p:cNvSpPr>
          <p:nvPr>
            <p:ph type="sldNum" sz="quarter" idx="5"/>
          </p:nvPr>
        </p:nvSpPr>
        <p:spPr/>
        <p:txBody>
          <a:bodyPr/>
          <a:lstStyle/>
          <a:p>
            <a:fld id="{80C092AE-4636-49A9-991C-F5DC01AB4BB6}" type="slidenum">
              <a:rPr lang="en-GB" smtClean="0"/>
              <a:t>9</a:t>
            </a:fld>
            <a:endParaRPr lang="en-GB"/>
          </a:p>
        </p:txBody>
      </p:sp>
    </p:spTree>
    <p:extLst>
      <p:ext uri="{BB962C8B-B14F-4D97-AF65-F5344CB8AC3E}">
        <p14:creationId xmlns:p14="http://schemas.microsoft.com/office/powerpoint/2010/main" val="2761788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several risks in this new approach</a:t>
            </a:r>
          </a:p>
          <a:p>
            <a:pPr marL="171450" indent="-171450">
              <a:buFontTx/>
              <a:buChar char="-"/>
            </a:pPr>
            <a:r>
              <a:rPr lang="en-GB" dirty="0"/>
              <a:t>Virtual businesses – challenge the assumptions many of the standards are based on about how businesses work</a:t>
            </a:r>
          </a:p>
          <a:p>
            <a:pPr marL="171450" indent="-171450">
              <a:buFontTx/>
              <a:buChar char="-"/>
            </a:pPr>
            <a:r>
              <a:rPr lang="en-GB" dirty="0"/>
              <a:t>Speed of change –its taken a pandemic for most of us to change and adopt to remote assessing – but what will make us change to deal with the technology challenge</a:t>
            </a:r>
          </a:p>
          <a:p>
            <a:pPr marL="171450" indent="-171450">
              <a:buFontTx/>
              <a:buChar char="-"/>
            </a:pPr>
            <a:r>
              <a:rPr lang="en-GB" dirty="0"/>
              <a:t>Employee Skills – can we upskill assessors or do we need a new breed of assessors</a:t>
            </a:r>
          </a:p>
          <a:p>
            <a:pPr marL="171450" indent="-171450">
              <a:buFontTx/>
              <a:buChar char="-"/>
            </a:pPr>
            <a:r>
              <a:rPr lang="en-GB" dirty="0"/>
              <a:t>Data security (as already mentioned)</a:t>
            </a:r>
          </a:p>
          <a:p>
            <a:pPr marL="171450" indent="-171450">
              <a:buFontTx/>
              <a:buChar char="-"/>
            </a:pPr>
            <a:r>
              <a:rPr lang="en-GB" dirty="0"/>
              <a:t>Information overload – especially exacerbated by the assessors who are greedy for information – need to understand how we can best use all of the information that will be available</a:t>
            </a:r>
          </a:p>
          <a:p>
            <a:pPr marL="0" indent="0">
              <a:buFontTx/>
              <a:buNone/>
            </a:pPr>
            <a:endParaRPr lang="en-GB" dirty="0"/>
          </a:p>
          <a:p>
            <a:pPr marL="0" indent="0">
              <a:buFontTx/>
              <a:buNone/>
            </a:pPr>
            <a:r>
              <a:rPr lang="en-GB" dirty="0"/>
              <a:t>Overall, to me these point to a need for us to engage with the sector. We need to ensure we are part of their embryonic discussions on how to assure quality and ensure confidence in this technology. And we need their skills and knowledge to allow us to effectively conduct assessments of CABs using this tech.</a:t>
            </a:r>
          </a:p>
        </p:txBody>
      </p:sp>
      <p:sp>
        <p:nvSpPr>
          <p:cNvPr id="4" name="Slide Number Placeholder 3"/>
          <p:cNvSpPr>
            <a:spLocks noGrp="1"/>
          </p:cNvSpPr>
          <p:nvPr>
            <p:ph type="sldNum" sz="quarter" idx="5"/>
          </p:nvPr>
        </p:nvSpPr>
        <p:spPr/>
        <p:txBody>
          <a:bodyPr/>
          <a:lstStyle/>
          <a:p>
            <a:fld id="{2E2B35C8-66EF-42F5-81DC-E1DCF8B92FCF}" type="slidenum">
              <a:rPr lang="en-GB" smtClean="0"/>
              <a:t>10</a:t>
            </a:fld>
            <a:endParaRPr lang="en-GB"/>
          </a:p>
        </p:txBody>
      </p:sp>
    </p:spTree>
    <p:extLst>
      <p:ext uri="{BB962C8B-B14F-4D97-AF65-F5344CB8AC3E}">
        <p14:creationId xmlns:p14="http://schemas.microsoft.com/office/powerpoint/2010/main" val="3452324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5159A9-1A55-4902-A6AD-27CD092174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96" t="22907" r="170" b="3729"/>
          <a:stretch/>
        </p:blipFill>
        <p:spPr>
          <a:xfrm rot="10800000" flipH="1" flipV="1">
            <a:off x="-3045" y="-2"/>
            <a:ext cx="12192002" cy="6858002"/>
          </a:xfrm>
          <a:prstGeom prst="rect">
            <a:avLst/>
          </a:prstGeom>
          <a:ln>
            <a:noFill/>
          </a:ln>
          <a:effectLst/>
        </p:spPr>
      </p:pic>
      <p:sp>
        <p:nvSpPr>
          <p:cNvPr id="10" name="Isosceles Triangle 9">
            <a:extLst>
              <a:ext uri="{FF2B5EF4-FFF2-40B4-BE49-F238E27FC236}">
                <a16:creationId xmlns:a16="http://schemas.microsoft.com/office/drawing/2014/main" id="{0960BE63-D765-405A-94F0-03F207F6707E}"/>
              </a:ext>
            </a:extLst>
          </p:cNvPr>
          <p:cNvSpPr/>
          <p:nvPr userDrawn="1"/>
        </p:nvSpPr>
        <p:spPr>
          <a:xfrm rot="16200000">
            <a:off x="7033585" y="1718245"/>
            <a:ext cx="5439649" cy="4877182"/>
          </a:xfrm>
          <a:prstGeom prst="triangle">
            <a:avLst>
              <a:gd name="adj" fmla="val 33600"/>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a:extLst>
              <a:ext uri="{FF2B5EF4-FFF2-40B4-BE49-F238E27FC236}">
                <a16:creationId xmlns:a16="http://schemas.microsoft.com/office/drawing/2014/main" id="{7116C7F8-B8D8-4B1B-B53B-C114AE94BE13}"/>
              </a:ext>
            </a:extLst>
          </p:cNvPr>
          <p:cNvSpPr>
            <a:spLocks/>
          </p:cNvSpPr>
          <p:nvPr userDrawn="1"/>
        </p:nvSpPr>
        <p:spPr>
          <a:xfrm>
            <a:off x="0" y="2309568"/>
            <a:ext cx="12192000" cy="4556496"/>
          </a:xfrm>
          <a:prstGeom prst="rtTriangle">
            <a:avLst/>
          </a:prstGeom>
          <a:solidFill>
            <a:srgbClr val="2F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CCFFEE6-8568-4946-BA10-DEC34135A80B}"/>
              </a:ext>
            </a:extLst>
          </p:cNvPr>
          <p:cNvSpPr>
            <a:spLocks noGrp="1" noChangeAspect="1"/>
          </p:cNvSpPr>
          <p:nvPr>
            <p:ph type="ctrTitle" hasCustomPrompt="1"/>
          </p:nvPr>
        </p:nvSpPr>
        <p:spPr>
          <a:xfrm>
            <a:off x="108856" y="4292082"/>
            <a:ext cx="5237585" cy="763159"/>
          </a:xfrm>
        </p:spPr>
        <p:txBody>
          <a:bodyPr wrap="none" anchor="b">
            <a:noAutofit/>
          </a:bodyPr>
          <a:lstStyle>
            <a:lvl1pPr algn="l">
              <a:defRPr sz="3800">
                <a:solidFill>
                  <a:schemeClr val="bg1"/>
                </a:solidFill>
                <a:latin typeface="Arial" panose="020B0604020202020204" pitchFamily="34" charset="0"/>
                <a:cs typeface="Arial" panose="020B0604020202020204" pitchFamily="34" charset="0"/>
              </a:defRPr>
            </a:lvl1pPr>
          </a:lstStyle>
          <a:p>
            <a:r>
              <a:rPr lang="en-US"/>
              <a:t>Add main title</a:t>
            </a:r>
            <a:endParaRPr lang="en-GB"/>
          </a:p>
        </p:txBody>
      </p:sp>
      <p:sp>
        <p:nvSpPr>
          <p:cNvPr id="3" name="Subtitle 2">
            <a:extLst>
              <a:ext uri="{FF2B5EF4-FFF2-40B4-BE49-F238E27FC236}">
                <a16:creationId xmlns:a16="http://schemas.microsoft.com/office/drawing/2014/main" id="{93857D11-CC6A-471D-9273-137A68D6716E}"/>
              </a:ext>
            </a:extLst>
          </p:cNvPr>
          <p:cNvSpPr>
            <a:spLocks noGrp="1"/>
          </p:cNvSpPr>
          <p:nvPr>
            <p:ph type="subTitle" idx="1" hasCustomPrompt="1"/>
          </p:nvPr>
        </p:nvSpPr>
        <p:spPr>
          <a:xfrm>
            <a:off x="108856" y="5311591"/>
            <a:ext cx="7934132" cy="520037"/>
          </a:xfrm>
        </p:spPr>
        <p:txBody>
          <a:bodyPr>
            <a:normAutofit/>
          </a:bodyPr>
          <a:lstStyle>
            <a:lvl1pPr marL="0" indent="0" algn="l">
              <a:buNone/>
              <a:defRPr sz="2000">
                <a:solidFill>
                  <a:srgbClr val="93E3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cxnSp>
        <p:nvCxnSpPr>
          <p:cNvPr id="13" name="Straight Connector 12">
            <a:extLst>
              <a:ext uri="{FF2B5EF4-FFF2-40B4-BE49-F238E27FC236}">
                <a16:creationId xmlns:a16="http://schemas.microsoft.com/office/drawing/2014/main" id="{9D74F5DB-881C-4E02-A03C-01FB3AE66B66}"/>
              </a:ext>
            </a:extLst>
          </p:cNvPr>
          <p:cNvCxnSpPr>
            <a:cxnSpLocks/>
          </p:cNvCxnSpPr>
          <p:nvPr userDrawn="1"/>
        </p:nvCxnSpPr>
        <p:spPr>
          <a:xfrm>
            <a:off x="171601" y="5156531"/>
            <a:ext cx="6243245"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ACE1C551-19DE-4281-A186-120352A6A9F3}"/>
              </a:ext>
            </a:extLst>
          </p:cNvPr>
          <p:cNvSpPr>
            <a:spLocks noGrp="1"/>
          </p:cNvSpPr>
          <p:nvPr>
            <p:ph type="body" sz="quarter" idx="10" hasCustomPrompt="1"/>
          </p:nvPr>
        </p:nvSpPr>
        <p:spPr>
          <a:xfrm>
            <a:off x="124795" y="6102580"/>
            <a:ext cx="6005513" cy="373062"/>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a:t>Add name, role</a:t>
            </a:r>
          </a:p>
        </p:txBody>
      </p:sp>
      <p:sp>
        <p:nvSpPr>
          <p:cNvPr id="19" name="TextBox 18">
            <a:extLst>
              <a:ext uri="{FF2B5EF4-FFF2-40B4-BE49-F238E27FC236}">
                <a16:creationId xmlns:a16="http://schemas.microsoft.com/office/drawing/2014/main" id="{64AB457C-9D13-4844-A475-CA8C42A5B5FD}"/>
              </a:ext>
            </a:extLst>
          </p:cNvPr>
          <p:cNvSpPr txBox="1"/>
          <p:nvPr userDrawn="1"/>
        </p:nvSpPr>
        <p:spPr>
          <a:xfrm>
            <a:off x="9381433" y="6439779"/>
            <a:ext cx="1723613" cy="369332"/>
          </a:xfrm>
          <a:prstGeom prst="rect">
            <a:avLst/>
          </a:prstGeom>
          <a:noFill/>
        </p:spPr>
        <p:txBody>
          <a:bodyPr wrap="none" rtlCol="0">
            <a:spAutoFit/>
          </a:bodyPr>
          <a:lstStyle/>
          <a:p>
            <a:r>
              <a:rPr lang="en-GB">
                <a:solidFill>
                  <a:schemeClr val="bg1"/>
                </a:solidFill>
                <a:latin typeface="Arial" panose="020B0604020202020204" pitchFamily="34" charset="0"/>
                <a:cs typeface="Arial" panose="020B0604020202020204" pitchFamily="34" charset="0"/>
              </a:rPr>
              <a:t>www.ukas.com</a:t>
            </a:r>
          </a:p>
        </p:txBody>
      </p:sp>
      <p:pic>
        <p:nvPicPr>
          <p:cNvPr id="14" name="Picture 13">
            <a:extLst>
              <a:ext uri="{FF2B5EF4-FFF2-40B4-BE49-F238E27FC236}">
                <a16:creationId xmlns:a16="http://schemas.microsoft.com/office/drawing/2014/main" id="{B23669B3-48A0-46C3-9787-D27A96C56F2E}"/>
              </a:ext>
            </a:extLst>
          </p:cNvPr>
          <p:cNvPicPr>
            <a:picLocks noChangeAspect="1"/>
          </p:cNvPicPr>
          <p:nvPr userDrawn="1"/>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rcRect l="-15457" r="2082" b="1801"/>
          <a:stretch/>
        </p:blipFill>
        <p:spPr>
          <a:xfrm flipH="1" flipV="1">
            <a:off x="6108564" y="-8071"/>
            <a:ext cx="7059470" cy="2344863"/>
          </a:xfrm>
          <a:prstGeom prst="rtTriangle">
            <a:avLst/>
          </a:prstGeom>
        </p:spPr>
      </p:pic>
      <p:pic>
        <p:nvPicPr>
          <p:cNvPr id="15" name="Picture 2" descr="25th Logo 300dpi">
            <a:extLst>
              <a:ext uri="{FF2B5EF4-FFF2-40B4-BE49-F238E27FC236}">
                <a16:creationId xmlns:a16="http://schemas.microsoft.com/office/drawing/2014/main" id="{53820241-6802-4FEC-85BC-3EE17744A832}"/>
              </a:ext>
            </a:extLst>
          </p:cNvPr>
          <p:cNvPicPr>
            <a:picLocks noChangeAspect="1" noChangeArrowheads="1"/>
          </p:cNvPicPr>
          <p:nvPr userDrawn="1"/>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t="71311"/>
          <a:stretch/>
        </p:blipFill>
        <p:spPr bwMode="auto">
          <a:xfrm>
            <a:off x="10592450" y="1129004"/>
            <a:ext cx="1596507" cy="458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A close up of a sign&#10;&#10;Description automatically generated">
            <a:extLst>
              <a:ext uri="{FF2B5EF4-FFF2-40B4-BE49-F238E27FC236}">
                <a16:creationId xmlns:a16="http://schemas.microsoft.com/office/drawing/2014/main" id="{542A2777-BA87-4C64-B4DC-0CC1CA2174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88384" y="116136"/>
            <a:ext cx="1204638" cy="1012868"/>
          </a:xfrm>
          <a:prstGeom prst="rect">
            <a:avLst/>
          </a:prstGeom>
        </p:spPr>
      </p:pic>
    </p:spTree>
    <p:extLst>
      <p:ext uri="{BB962C8B-B14F-4D97-AF65-F5344CB8AC3E}">
        <p14:creationId xmlns:p14="http://schemas.microsoft.com/office/powerpoint/2010/main" val="426683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053E-4EC1-4813-AF88-7D55980BB37E}"/>
              </a:ext>
            </a:extLst>
          </p:cNvPr>
          <p:cNvSpPr>
            <a:spLocks noGrp="1"/>
          </p:cNvSpPr>
          <p:nvPr>
            <p:ph type="title"/>
          </p:nvPr>
        </p:nvSpPr>
        <p:spPr>
          <a:xfrm>
            <a:off x="248503" y="-14549"/>
            <a:ext cx="10515600" cy="1325563"/>
          </a:xfrm>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DF575B-7FDB-4251-9A10-F28C9512828B}"/>
              </a:ext>
            </a:extLst>
          </p:cNvPr>
          <p:cNvSpPr>
            <a:spLocks noGrp="1"/>
          </p:cNvSpPr>
          <p:nvPr>
            <p:ph idx="1"/>
          </p:nvPr>
        </p:nvSpPr>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a:extLst>
              <a:ext uri="{FF2B5EF4-FFF2-40B4-BE49-F238E27FC236}">
                <a16:creationId xmlns:a16="http://schemas.microsoft.com/office/drawing/2014/main" id="{F5705547-202D-491D-BA40-0FA4D0422B51}"/>
              </a:ext>
            </a:extLst>
          </p:cNvPr>
          <p:cNvCxnSpPr>
            <a:cxnSpLocks/>
          </p:cNvCxnSpPr>
          <p:nvPr userDrawn="1"/>
        </p:nvCxnSpPr>
        <p:spPr>
          <a:xfrm>
            <a:off x="13342" y="1242515"/>
            <a:ext cx="12178658" cy="0"/>
          </a:xfrm>
          <a:prstGeom prst="line">
            <a:avLst/>
          </a:prstGeom>
          <a:ln>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0" name="Slide Number Placeholder 1">
            <a:extLst>
              <a:ext uri="{FF2B5EF4-FFF2-40B4-BE49-F238E27FC236}">
                <a16:creationId xmlns:a16="http://schemas.microsoft.com/office/drawing/2014/main" id="{5CEE73F2-B552-4981-B0B0-E4D55F27BA8E}"/>
              </a:ext>
            </a:extLst>
          </p:cNvPr>
          <p:cNvSpPr txBox="1">
            <a:spLocks/>
          </p:cNvSpPr>
          <p:nvPr userDrawn="1"/>
        </p:nvSpPr>
        <p:spPr>
          <a:xfrm>
            <a:off x="9438820" y="64813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 2019 UKAS </a:t>
            </a:r>
          </a:p>
        </p:txBody>
      </p:sp>
      <p:pic>
        <p:nvPicPr>
          <p:cNvPr id="12" name="Picture 11" descr="A close up of a sign&#10;&#10;Description automatically generated">
            <a:extLst>
              <a:ext uri="{FF2B5EF4-FFF2-40B4-BE49-F238E27FC236}">
                <a16:creationId xmlns:a16="http://schemas.microsoft.com/office/drawing/2014/main" id="{B35F21CA-C6C4-4FB9-9FDD-DEA9E8DDC8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2018" y="176795"/>
            <a:ext cx="1080000" cy="908071"/>
          </a:xfrm>
          <a:prstGeom prst="rect">
            <a:avLst/>
          </a:prstGeom>
        </p:spPr>
      </p:pic>
    </p:spTree>
    <p:extLst>
      <p:ext uri="{BB962C8B-B14F-4D97-AF65-F5344CB8AC3E}">
        <p14:creationId xmlns:p14="http://schemas.microsoft.com/office/powerpoint/2010/main" val="89028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AE17AD-0CB8-4359-AED5-642FBB3DD53B}"/>
              </a:ext>
            </a:extLst>
          </p:cNvPr>
          <p:cNvSpPr>
            <a:spLocks noGrp="1"/>
          </p:cNvSpPr>
          <p:nvPr>
            <p:ph type="title"/>
          </p:nvPr>
        </p:nvSpPr>
        <p:spPr>
          <a:xfrm>
            <a:off x="248503" y="-14549"/>
            <a:ext cx="10515600" cy="1325563"/>
          </a:xfrm>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2380ACEA-4EC5-4356-B047-9BB24F58FC05}"/>
              </a:ext>
            </a:extLst>
          </p:cNvPr>
          <p:cNvSpPr>
            <a:spLocks noGrp="1"/>
          </p:cNvSpPr>
          <p:nvPr>
            <p:ph idx="1"/>
          </p:nvPr>
        </p:nvSpPr>
        <p:spPr>
          <a:xfrm>
            <a:off x="838200" y="1825625"/>
            <a:ext cx="5040000" cy="4351338"/>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1">
            <a:extLst>
              <a:ext uri="{FF2B5EF4-FFF2-40B4-BE49-F238E27FC236}">
                <a16:creationId xmlns:a16="http://schemas.microsoft.com/office/drawing/2014/main" id="{DE5D9F33-4848-4CCA-8B1A-712381A92294}"/>
              </a:ext>
            </a:extLst>
          </p:cNvPr>
          <p:cNvSpPr txBox="1">
            <a:spLocks/>
          </p:cNvSpPr>
          <p:nvPr userDrawn="1"/>
        </p:nvSpPr>
        <p:spPr>
          <a:xfrm>
            <a:off x="9438820" y="64813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 2019 UKAS </a:t>
            </a:r>
          </a:p>
        </p:txBody>
      </p:sp>
      <p:sp>
        <p:nvSpPr>
          <p:cNvPr id="11" name="Content Placeholder 2">
            <a:extLst>
              <a:ext uri="{FF2B5EF4-FFF2-40B4-BE49-F238E27FC236}">
                <a16:creationId xmlns:a16="http://schemas.microsoft.com/office/drawing/2014/main" id="{01547AAD-EF0B-4562-87F0-D56DA5EF61C3}"/>
              </a:ext>
            </a:extLst>
          </p:cNvPr>
          <p:cNvSpPr>
            <a:spLocks noGrp="1"/>
          </p:cNvSpPr>
          <p:nvPr>
            <p:ph idx="10"/>
          </p:nvPr>
        </p:nvSpPr>
        <p:spPr>
          <a:xfrm>
            <a:off x="6313800" y="1825625"/>
            <a:ext cx="5040000" cy="4351338"/>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3" name="Straight Connector 12">
            <a:extLst>
              <a:ext uri="{FF2B5EF4-FFF2-40B4-BE49-F238E27FC236}">
                <a16:creationId xmlns:a16="http://schemas.microsoft.com/office/drawing/2014/main" id="{8AB557DD-EDCD-4AAB-B8DE-B4E77CBE9FDE}"/>
              </a:ext>
            </a:extLst>
          </p:cNvPr>
          <p:cNvCxnSpPr>
            <a:cxnSpLocks/>
          </p:cNvCxnSpPr>
          <p:nvPr userDrawn="1"/>
        </p:nvCxnSpPr>
        <p:spPr>
          <a:xfrm>
            <a:off x="13342" y="1242515"/>
            <a:ext cx="12178658" cy="0"/>
          </a:xfrm>
          <a:prstGeom prst="line">
            <a:avLst/>
          </a:prstGeom>
          <a:ln>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E923B8EF-471A-4A3B-BADA-1E7536B7C0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2018" y="176795"/>
            <a:ext cx="1080000" cy="908071"/>
          </a:xfrm>
          <a:prstGeom prst="rect">
            <a:avLst/>
          </a:prstGeom>
        </p:spPr>
      </p:pic>
    </p:spTree>
    <p:extLst>
      <p:ext uri="{BB962C8B-B14F-4D97-AF65-F5344CB8AC3E}">
        <p14:creationId xmlns:p14="http://schemas.microsoft.com/office/powerpoint/2010/main" val="104664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25176C-F505-4448-AC32-311F13CCA91D}"/>
              </a:ext>
            </a:extLst>
          </p:cNvPr>
          <p:cNvSpPr>
            <a:spLocks noGrp="1"/>
          </p:cNvSpPr>
          <p:nvPr>
            <p:ph type="sldNum" sz="quarter" idx="12"/>
          </p:nvPr>
        </p:nvSpPr>
        <p:spPr/>
        <p:txBody>
          <a:bodyPr/>
          <a:lstStyle/>
          <a:p>
            <a:fld id="{AB5E7353-8947-48D3-9217-4732FE8AFBEC}" type="slidenum">
              <a:rPr lang="en-GB" smtClean="0"/>
              <a:t>‹#›</a:t>
            </a:fld>
            <a:endParaRPr lang="en-GB"/>
          </a:p>
        </p:txBody>
      </p:sp>
      <p:pic>
        <p:nvPicPr>
          <p:cNvPr id="7" name="Picture 6">
            <a:extLst>
              <a:ext uri="{FF2B5EF4-FFF2-40B4-BE49-F238E27FC236}">
                <a16:creationId xmlns:a16="http://schemas.microsoft.com/office/drawing/2014/main" id="{916E73C8-65E0-4157-987F-38F88FB057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115" t="16093" r="28976" b="223"/>
          <a:stretch/>
        </p:blipFill>
        <p:spPr>
          <a:xfrm rot="10800000" flipV="1">
            <a:off x="7430930" y="-2"/>
            <a:ext cx="4767358" cy="6858002"/>
          </a:xfrm>
          <a:prstGeom prst="rect">
            <a:avLst/>
          </a:prstGeom>
          <a:ln>
            <a:noFill/>
          </a:ln>
          <a:effectLst/>
        </p:spPr>
      </p:pic>
      <p:cxnSp>
        <p:nvCxnSpPr>
          <p:cNvPr id="11" name="Straight Connector 10">
            <a:extLst>
              <a:ext uri="{FF2B5EF4-FFF2-40B4-BE49-F238E27FC236}">
                <a16:creationId xmlns:a16="http://schemas.microsoft.com/office/drawing/2014/main" id="{FD65242B-0546-41FC-A3A4-552B03E72814}"/>
              </a:ext>
            </a:extLst>
          </p:cNvPr>
          <p:cNvCxnSpPr>
            <a:cxnSpLocks/>
          </p:cNvCxnSpPr>
          <p:nvPr userDrawn="1"/>
        </p:nvCxnSpPr>
        <p:spPr>
          <a:xfrm>
            <a:off x="2456" y="1242515"/>
            <a:ext cx="6808281" cy="0"/>
          </a:xfrm>
          <a:prstGeom prst="line">
            <a:avLst/>
          </a:prstGeom>
          <a:ln>
            <a:solidFill>
              <a:schemeClr val="bg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02CD1555-F247-4255-BCFE-BD8FBC948500}"/>
              </a:ext>
            </a:extLst>
          </p:cNvPr>
          <p:cNvSpPr/>
          <p:nvPr userDrawn="1"/>
        </p:nvSpPr>
        <p:spPr>
          <a:xfrm rot="16200000">
            <a:off x="7018921" y="1728588"/>
            <a:ext cx="5475263" cy="4883471"/>
          </a:xfrm>
          <a:prstGeom prst="triangle">
            <a:avLst>
              <a:gd name="adj" fmla="val 33259"/>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a:extLst>
              <a:ext uri="{FF2B5EF4-FFF2-40B4-BE49-F238E27FC236}">
                <a16:creationId xmlns:a16="http://schemas.microsoft.com/office/drawing/2014/main" id="{BBA72AF7-8484-4784-BAFF-53ECA9D36B24}"/>
              </a:ext>
            </a:extLst>
          </p:cNvPr>
          <p:cNvSpPr/>
          <p:nvPr userDrawn="1"/>
        </p:nvSpPr>
        <p:spPr>
          <a:xfrm>
            <a:off x="7437272" y="4952952"/>
            <a:ext cx="4770403" cy="1914525"/>
          </a:xfrm>
          <a:prstGeom prst="rtTriangle">
            <a:avLst/>
          </a:prstGeom>
          <a:solidFill>
            <a:srgbClr val="2F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75A392D-5B2A-44D4-AFED-D8FF245590C4}"/>
              </a:ext>
            </a:extLst>
          </p:cNvPr>
          <p:cNvSpPr/>
          <p:nvPr userDrawn="1"/>
        </p:nvSpPr>
        <p:spPr>
          <a:xfrm>
            <a:off x="7312349" y="-1"/>
            <a:ext cx="119389"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1">
            <a:extLst>
              <a:ext uri="{FF2B5EF4-FFF2-40B4-BE49-F238E27FC236}">
                <a16:creationId xmlns:a16="http://schemas.microsoft.com/office/drawing/2014/main" id="{65E05A32-E8D5-4192-8755-8D6432429D5A}"/>
              </a:ext>
            </a:extLst>
          </p:cNvPr>
          <p:cNvSpPr txBox="1">
            <a:spLocks/>
          </p:cNvSpPr>
          <p:nvPr userDrawn="1"/>
        </p:nvSpPr>
        <p:spPr>
          <a:xfrm>
            <a:off x="9438820" y="64813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chemeClr val="bg1"/>
                </a:solidFill>
              </a:rPr>
              <a:t>© 2019 UKAS </a:t>
            </a:r>
          </a:p>
        </p:txBody>
      </p:sp>
      <p:sp>
        <p:nvSpPr>
          <p:cNvPr id="21" name="Content Placeholder 2">
            <a:extLst>
              <a:ext uri="{FF2B5EF4-FFF2-40B4-BE49-F238E27FC236}">
                <a16:creationId xmlns:a16="http://schemas.microsoft.com/office/drawing/2014/main" id="{32AF1E76-EA13-4236-884F-8D165D480401}"/>
              </a:ext>
            </a:extLst>
          </p:cNvPr>
          <p:cNvSpPr>
            <a:spLocks noGrp="1"/>
          </p:cNvSpPr>
          <p:nvPr>
            <p:ph idx="13"/>
          </p:nvPr>
        </p:nvSpPr>
        <p:spPr>
          <a:xfrm>
            <a:off x="838200" y="1825625"/>
            <a:ext cx="5972537" cy="4351338"/>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
            <a:extLst>
              <a:ext uri="{FF2B5EF4-FFF2-40B4-BE49-F238E27FC236}">
                <a16:creationId xmlns:a16="http://schemas.microsoft.com/office/drawing/2014/main" id="{015D933C-86E6-44D0-8B54-F79547C915EB}"/>
              </a:ext>
            </a:extLst>
          </p:cNvPr>
          <p:cNvSpPr>
            <a:spLocks noGrp="1"/>
          </p:cNvSpPr>
          <p:nvPr>
            <p:ph type="title"/>
          </p:nvPr>
        </p:nvSpPr>
        <p:spPr>
          <a:xfrm>
            <a:off x="248503" y="-14549"/>
            <a:ext cx="6796480" cy="1325563"/>
          </a:xfrm>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endParaRPr lang="en-GB"/>
          </a:p>
        </p:txBody>
      </p:sp>
      <p:pic>
        <p:nvPicPr>
          <p:cNvPr id="26" name="Picture 25">
            <a:extLst>
              <a:ext uri="{FF2B5EF4-FFF2-40B4-BE49-F238E27FC236}">
                <a16:creationId xmlns:a16="http://schemas.microsoft.com/office/drawing/2014/main" id="{AA900E85-6539-4042-9D25-D01FB6BEFFFF}"/>
              </a:ext>
            </a:extLst>
          </p:cNvPr>
          <p:cNvPicPr>
            <a:picLocks noChangeAspect="1"/>
          </p:cNvPicPr>
          <p:nvPr userDrawn="1"/>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rcRect r="1801" b="1801"/>
          <a:stretch/>
        </p:blipFill>
        <p:spPr>
          <a:xfrm flipH="1" flipV="1">
            <a:off x="7446738" y="-8066"/>
            <a:ext cx="4770000" cy="1757871"/>
          </a:xfrm>
          <a:prstGeom prst="rtTriangle">
            <a:avLst/>
          </a:prstGeom>
        </p:spPr>
      </p:pic>
      <p:pic>
        <p:nvPicPr>
          <p:cNvPr id="29" name="Picture 28" descr="A close up of a sign&#10;&#10;Description automatically generated">
            <a:extLst>
              <a:ext uri="{FF2B5EF4-FFF2-40B4-BE49-F238E27FC236}">
                <a16:creationId xmlns:a16="http://schemas.microsoft.com/office/drawing/2014/main" id="{37FD5FE5-5D28-480F-BF72-054DDD878D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52018" y="176795"/>
            <a:ext cx="1080000" cy="908071"/>
          </a:xfrm>
          <a:prstGeom prst="rect">
            <a:avLst/>
          </a:prstGeom>
        </p:spPr>
      </p:pic>
    </p:spTree>
    <p:extLst>
      <p:ext uri="{BB962C8B-B14F-4D97-AF65-F5344CB8AC3E}">
        <p14:creationId xmlns:p14="http://schemas.microsoft.com/office/powerpoint/2010/main" val="397770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BD8334-4C65-4337-A021-05F48E8DE0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96" t="22907" r="170" b="3729"/>
          <a:stretch/>
        </p:blipFill>
        <p:spPr>
          <a:xfrm rot="10800000" flipH="1" flipV="1">
            <a:off x="-3045" y="-2"/>
            <a:ext cx="12192002" cy="6858002"/>
          </a:xfrm>
          <a:prstGeom prst="rect">
            <a:avLst/>
          </a:prstGeom>
          <a:ln>
            <a:noFill/>
          </a:ln>
          <a:effectLst/>
        </p:spPr>
      </p:pic>
      <p:sp>
        <p:nvSpPr>
          <p:cNvPr id="18" name="Right Triangle 17">
            <a:extLst>
              <a:ext uri="{FF2B5EF4-FFF2-40B4-BE49-F238E27FC236}">
                <a16:creationId xmlns:a16="http://schemas.microsoft.com/office/drawing/2014/main" id="{26B9EDEB-BE76-49E2-A9A5-8264CC21C50C}"/>
              </a:ext>
            </a:extLst>
          </p:cNvPr>
          <p:cNvSpPr>
            <a:spLocks/>
          </p:cNvSpPr>
          <p:nvPr userDrawn="1"/>
        </p:nvSpPr>
        <p:spPr>
          <a:xfrm>
            <a:off x="0" y="2309568"/>
            <a:ext cx="12192000" cy="4556496"/>
          </a:xfrm>
          <a:prstGeom prst="rtTriangle">
            <a:avLst/>
          </a:prstGeom>
          <a:solidFill>
            <a:srgbClr val="2F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F60B8BAC-3506-4DAE-AFFC-D245E1563E7C}"/>
              </a:ext>
            </a:extLst>
          </p:cNvPr>
          <p:cNvSpPr>
            <a:spLocks noGrp="1" noChangeAspect="1"/>
          </p:cNvSpPr>
          <p:nvPr>
            <p:ph type="ctrTitle" hasCustomPrompt="1"/>
          </p:nvPr>
        </p:nvSpPr>
        <p:spPr>
          <a:xfrm>
            <a:off x="108856" y="4292082"/>
            <a:ext cx="5237585" cy="763159"/>
          </a:xfrm>
        </p:spPr>
        <p:txBody>
          <a:bodyPr wrap="none" anchor="b">
            <a:noAutofit/>
          </a:bodyPr>
          <a:lstStyle>
            <a:lvl1pPr algn="l">
              <a:defRPr sz="3800">
                <a:solidFill>
                  <a:schemeClr val="bg1"/>
                </a:solidFill>
                <a:latin typeface="Arial" panose="020B0604020202020204" pitchFamily="34" charset="0"/>
                <a:cs typeface="Arial" panose="020B0604020202020204" pitchFamily="34" charset="0"/>
              </a:defRPr>
            </a:lvl1pPr>
          </a:lstStyle>
          <a:p>
            <a:r>
              <a:rPr lang="en-US"/>
              <a:t>Add closing message</a:t>
            </a:r>
            <a:endParaRPr lang="en-GB"/>
          </a:p>
        </p:txBody>
      </p:sp>
      <p:sp>
        <p:nvSpPr>
          <p:cNvPr id="17" name="Isosceles Triangle 16">
            <a:extLst>
              <a:ext uri="{FF2B5EF4-FFF2-40B4-BE49-F238E27FC236}">
                <a16:creationId xmlns:a16="http://schemas.microsoft.com/office/drawing/2014/main" id="{816AE39B-E383-4F13-9F12-45CBF41E8496}"/>
              </a:ext>
            </a:extLst>
          </p:cNvPr>
          <p:cNvSpPr/>
          <p:nvPr userDrawn="1"/>
        </p:nvSpPr>
        <p:spPr>
          <a:xfrm rot="16200000">
            <a:off x="7033585" y="1718245"/>
            <a:ext cx="5439649" cy="4877182"/>
          </a:xfrm>
          <a:prstGeom prst="triangle">
            <a:avLst>
              <a:gd name="adj" fmla="val 33600"/>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ubtitle 2">
            <a:extLst>
              <a:ext uri="{FF2B5EF4-FFF2-40B4-BE49-F238E27FC236}">
                <a16:creationId xmlns:a16="http://schemas.microsoft.com/office/drawing/2014/main" id="{1CB42E24-39CA-474A-BD21-E7FAA0F98EF5}"/>
              </a:ext>
            </a:extLst>
          </p:cNvPr>
          <p:cNvSpPr>
            <a:spLocks noGrp="1"/>
          </p:cNvSpPr>
          <p:nvPr>
            <p:ph type="subTitle" idx="1" hasCustomPrompt="1"/>
          </p:nvPr>
        </p:nvSpPr>
        <p:spPr>
          <a:xfrm>
            <a:off x="108856" y="5311591"/>
            <a:ext cx="7934132" cy="520037"/>
          </a:xfrm>
        </p:spPr>
        <p:txBody>
          <a:bodyPr>
            <a:normAutofit/>
          </a:bodyPr>
          <a:lstStyle>
            <a:lvl1pPr marL="0" indent="0" algn="l">
              <a:buNone/>
              <a:defRPr sz="2000">
                <a:solidFill>
                  <a:srgbClr val="93E3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name, role</a:t>
            </a:r>
            <a:endParaRPr lang="en-GB"/>
          </a:p>
        </p:txBody>
      </p:sp>
      <p:cxnSp>
        <p:nvCxnSpPr>
          <p:cNvPr id="23" name="Straight Connector 22">
            <a:extLst>
              <a:ext uri="{FF2B5EF4-FFF2-40B4-BE49-F238E27FC236}">
                <a16:creationId xmlns:a16="http://schemas.microsoft.com/office/drawing/2014/main" id="{AF40F962-778C-47C9-BF9E-D137E9DE82AB}"/>
              </a:ext>
            </a:extLst>
          </p:cNvPr>
          <p:cNvCxnSpPr>
            <a:cxnSpLocks/>
          </p:cNvCxnSpPr>
          <p:nvPr userDrawn="1"/>
        </p:nvCxnSpPr>
        <p:spPr>
          <a:xfrm>
            <a:off x="171601" y="5156531"/>
            <a:ext cx="6243245"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24" name="Text Placeholder 17">
            <a:extLst>
              <a:ext uri="{FF2B5EF4-FFF2-40B4-BE49-F238E27FC236}">
                <a16:creationId xmlns:a16="http://schemas.microsoft.com/office/drawing/2014/main" id="{7B39902D-37B6-4F0C-B284-116ACB12A209}"/>
              </a:ext>
            </a:extLst>
          </p:cNvPr>
          <p:cNvSpPr>
            <a:spLocks noGrp="1"/>
          </p:cNvSpPr>
          <p:nvPr>
            <p:ph type="body" sz="quarter" idx="10" hasCustomPrompt="1"/>
          </p:nvPr>
        </p:nvSpPr>
        <p:spPr>
          <a:xfrm>
            <a:off x="124795" y="6102580"/>
            <a:ext cx="6005513" cy="373062"/>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a:t>Add contact details</a:t>
            </a:r>
          </a:p>
        </p:txBody>
      </p:sp>
      <p:sp>
        <p:nvSpPr>
          <p:cNvPr id="25" name="TextBox 24">
            <a:extLst>
              <a:ext uri="{FF2B5EF4-FFF2-40B4-BE49-F238E27FC236}">
                <a16:creationId xmlns:a16="http://schemas.microsoft.com/office/drawing/2014/main" id="{BC299FDF-17FB-4576-BC84-B83DE0B73F37}"/>
              </a:ext>
            </a:extLst>
          </p:cNvPr>
          <p:cNvSpPr txBox="1"/>
          <p:nvPr userDrawn="1"/>
        </p:nvSpPr>
        <p:spPr>
          <a:xfrm>
            <a:off x="9381433" y="6439779"/>
            <a:ext cx="1723613" cy="369332"/>
          </a:xfrm>
          <a:prstGeom prst="rect">
            <a:avLst/>
          </a:prstGeom>
          <a:noFill/>
        </p:spPr>
        <p:txBody>
          <a:bodyPr wrap="none" rtlCol="0">
            <a:spAutoFit/>
          </a:bodyPr>
          <a:lstStyle/>
          <a:p>
            <a:r>
              <a:rPr lang="en-GB">
                <a:solidFill>
                  <a:schemeClr val="bg1"/>
                </a:solidFill>
                <a:latin typeface="Arial" panose="020B0604020202020204" pitchFamily="34" charset="0"/>
                <a:cs typeface="Arial" panose="020B0604020202020204" pitchFamily="34" charset="0"/>
              </a:rPr>
              <a:t>www.ukas.com</a:t>
            </a:r>
          </a:p>
        </p:txBody>
      </p:sp>
      <p:pic>
        <p:nvPicPr>
          <p:cNvPr id="26" name="Picture 25">
            <a:extLst>
              <a:ext uri="{FF2B5EF4-FFF2-40B4-BE49-F238E27FC236}">
                <a16:creationId xmlns:a16="http://schemas.microsoft.com/office/drawing/2014/main" id="{07A30FA8-5C7C-44C3-A85F-89DB01AEF09E}"/>
              </a:ext>
            </a:extLst>
          </p:cNvPr>
          <p:cNvPicPr>
            <a:picLocks noChangeAspect="1"/>
          </p:cNvPicPr>
          <p:nvPr userDrawn="1"/>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rcRect l="-15457" r="2082" b="1801"/>
          <a:stretch/>
        </p:blipFill>
        <p:spPr>
          <a:xfrm flipH="1" flipV="1">
            <a:off x="6108564" y="-8071"/>
            <a:ext cx="7059470" cy="2344863"/>
          </a:xfrm>
          <a:prstGeom prst="rtTriangle">
            <a:avLst/>
          </a:prstGeom>
        </p:spPr>
      </p:pic>
      <p:pic>
        <p:nvPicPr>
          <p:cNvPr id="27" name="Picture 2" descr="25th Logo 300dpi">
            <a:extLst>
              <a:ext uri="{FF2B5EF4-FFF2-40B4-BE49-F238E27FC236}">
                <a16:creationId xmlns:a16="http://schemas.microsoft.com/office/drawing/2014/main" id="{A9D75492-6E6F-4A49-87E1-423E99D56BDB}"/>
              </a:ext>
            </a:extLst>
          </p:cNvPr>
          <p:cNvPicPr>
            <a:picLocks noChangeAspect="1" noChangeArrowheads="1"/>
          </p:cNvPicPr>
          <p:nvPr userDrawn="1"/>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t="71311"/>
          <a:stretch/>
        </p:blipFill>
        <p:spPr bwMode="auto">
          <a:xfrm>
            <a:off x="10592450" y="1129004"/>
            <a:ext cx="1596507" cy="458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8" name="Picture 27" descr="A close up of a sign&#10;&#10;Description automatically generated">
            <a:extLst>
              <a:ext uri="{FF2B5EF4-FFF2-40B4-BE49-F238E27FC236}">
                <a16:creationId xmlns:a16="http://schemas.microsoft.com/office/drawing/2014/main" id="{89B9A87A-85E2-4A4E-B38F-D19A7C7370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88384" y="116136"/>
            <a:ext cx="1204638" cy="1012868"/>
          </a:xfrm>
          <a:prstGeom prst="rect">
            <a:avLst/>
          </a:prstGeom>
        </p:spPr>
      </p:pic>
    </p:spTree>
    <p:extLst>
      <p:ext uri="{BB962C8B-B14F-4D97-AF65-F5344CB8AC3E}">
        <p14:creationId xmlns:p14="http://schemas.microsoft.com/office/powerpoint/2010/main" val="33664569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35D4A-2593-4636-89C1-01D66E389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28A97A-33D5-4406-B8A2-282604ADA3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662BFE-9E8D-45DF-AADF-40F20570F9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5CFBC-6291-4D35-9EF6-8EC2A8D56538}" type="datetimeFigureOut">
              <a:rPr lang="en-GB" smtClean="0"/>
              <a:t>17/12/2020</a:t>
            </a:fld>
            <a:endParaRPr lang="en-GB"/>
          </a:p>
        </p:txBody>
      </p:sp>
      <p:sp>
        <p:nvSpPr>
          <p:cNvPr id="5" name="Footer Placeholder 4">
            <a:extLst>
              <a:ext uri="{FF2B5EF4-FFF2-40B4-BE49-F238E27FC236}">
                <a16:creationId xmlns:a16="http://schemas.microsoft.com/office/drawing/2014/main" id="{49A9BD82-8CEF-4D89-BC39-52EA5F849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A9A68E-4905-40EE-A2A0-D9892ADEC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E7353-8947-48D3-9217-4732FE8AFBEC}" type="slidenum">
              <a:rPr lang="en-GB" smtClean="0"/>
              <a:t>‹#›</a:t>
            </a:fld>
            <a:endParaRPr lang="en-GB"/>
          </a:p>
        </p:txBody>
      </p:sp>
    </p:spTree>
    <p:extLst>
      <p:ext uri="{BB962C8B-B14F-4D97-AF65-F5344CB8AC3E}">
        <p14:creationId xmlns:p14="http://schemas.microsoft.com/office/powerpoint/2010/main" val="2169925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1" r:id="rId4"/>
    <p:sldLayoutId id="214748365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7.e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B36CD-278E-4001-8F38-00A1524B5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8"/>
            <a:ext cx="12259050" cy="7041377"/>
          </a:xfrm>
          <a:prstGeom prst="rect">
            <a:avLst/>
          </a:prstGeom>
        </p:spPr>
      </p:pic>
      <p:grpSp>
        <p:nvGrpSpPr>
          <p:cNvPr id="7" name="Group 6">
            <a:extLst>
              <a:ext uri="{FF2B5EF4-FFF2-40B4-BE49-F238E27FC236}">
                <a16:creationId xmlns:a16="http://schemas.microsoft.com/office/drawing/2014/main" id="{B243F94C-FE86-4AD7-9440-3BE6A618D6B0}"/>
              </a:ext>
            </a:extLst>
          </p:cNvPr>
          <p:cNvGrpSpPr/>
          <p:nvPr/>
        </p:nvGrpSpPr>
        <p:grpSpPr>
          <a:xfrm>
            <a:off x="5152145" y="620994"/>
            <a:ext cx="6429309" cy="5616011"/>
            <a:chOff x="5764314" y="787169"/>
            <a:chExt cx="6429309" cy="5616011"/>
          </a:xfrm>
        </p:grpSpPr>
        <p:sp>
          <p:nvSpPr>
            <p:cNvPr id="11" name="Hexagon 10">
              <a:extLst>
                <a:ext uri="{FF2B5EF4-FFF2-40B4-BE49-F238E27FC236}">
                  <a16:creationId xmlns:a16="http://schemas.microsoft.com/office/drawing/2014/main" id="{ABBD3463-A9EB-4EE7-AAE3-B067924D586A}"/>
                </a:ext>
              </a:extLst>
            </p:cNvPr>
            <p:cNvSpPr/>
            <p:nvPr/>
          </p:nvSpPr>
          <p:spPr>
            <a:xfrm rot="19766251">
              <a:off x="5764314" y="787169"/>
              <a:ext cx="6429309" cy="5616011"/>
            </a:xfrm>
            <a:prstGeom prst="hexagon">
              <a:avLst>
                <a:gd name="adj" fmla="val 29227"/>
                <a:gd name="vf" fmla="val 115470"/>
              </a:avLst>
            </a:prstGeom>
            <a:solidFill>
              <a:schemeClr val="bg1"/>
            </a:solidFill>
            <a:ln w="12700">
              <a:solidFill>
                <a:srgbClr val="12223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2" name="Picture 11">
              <a:extLst>
                <a:ext uri="{FF2B5EF4-FFF2-40B4-BE49-F238E27FC236}">
                  <a16:creationId xmlns:a16="http://schemas.microsoft.com/office/drawing/2014/main" id="{ABCEE340-3F5F-40EA-88B3-C7C6F42940EA}"/>
                </a:ext>
              </a:extLst>
            </p:cNvPr>
            <p:cNvPicPr>
              <a:picLocks noChangeAspect="1"/>
            </p:cNvPicPr>
            <p:nvPr/>
          </p:nvPicPr>
          <p:blipFill>
            <a:blip r:embed="rId3"/>
            <a:stretch>
              <a:fillRect/>
            </a:stretch>
          </p:blipFill>
          <p:spPr>
            <a:xfrm>
              <a:off x="9615917" y="2325247"/>
              <a:ext cx="1388949" cy="1539874"/>
            </a:xfrm>
            <a:prstGeom prst="rect">
              <a:avLst/>
            </a:prstGeom>
          </p:spPr>
        </p:pic>
        <p:sp>
          <p:nvSpPr>
            <p:cNvPr id="13" name="Title 1">
              <a:extLst>
                <a:ext uri="{FF2B5EF4-FFF2-40B4-BE49-F238E27FC236}">
                  <a16:creationId xmlns:a16="http://schemas.microsoft.com/office/drawing/2014/main" id="{EB20FCE2-6610-4EB6-8411-C408BC783012}"/>
                </a:ext>
              </a:extLst>
            </p:cNvPr>
            <p:cNvSpPr txBox="1">
              <a:spLocks/>
            </p:cNvSpPr>
            <p:nvPr/>
          </p:nvSpPr>
          <p:spPr>
            <a:xfrm>
              <a:off x="6668838" y="4316928"/>
              <a:ext cx="4788818" cy="898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B09868"/>
                  </a:solidFill>
                  <a:latin typeface="Arial" panose="020B0604020202020204" pitchFamily="34" charset="0"/>
                  <a:cs typeface="Arial" panose="020B0604020202020204" pitchFamily="34" charset="0"/>
                </a:rPr>
                <a:t>Digitalisation: Impact on Accreditation</a:t>
              </a:r>
            </a:p>
          </p:txBody>
        </p:sp>
        <p:cxnSp>
          <p:nvCxnSpPr>
            <p:cNvPr id="14" name="Straight Connector 13">
              <a:extLst>
                <a:ext uri="{FF2B5EF4-FFF2-40B4-BE49-F238E27FC236}">
                  <a16:creationId xmlns:a16="http://schemas.microsoft.com/office/drawing/2014/main" id="{377855EE-9532-4C47-A858-6D3BAA10222D}"/>
                </a:ext>
              </a:extLst>
            </p:cNvPr>
            <p:cNvCxnSpPr/>
            <p:nvPr/>
          </p:nvCxnSpPr>
          <p:spPr>
            <a:xfrm>
              <a:off x="6913979" y="5286902"/>
              <a:ext cx="4310743"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FE430926-1627-4EA7-AC32-4D49203FADEA}"/>
                </a:ext>
              </a:extLst>
            </p:cNvPr>
            <p:cNvCxnSpPr/>
            <p:nvPr/>
          </p:nvCxnSpPr>
          <p:spPr>
            <a:xfrm>
              <a:off x="6906124" y="4245408"/>
              <a:ext cx="4310743"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6" name="Title 1">
            <a:extLst>
              <a:ext uri="{FF2B5EF4-FFF2-40B4-BE49-F238E27FC236}">
                <a16:creationId xmlns:a16="http://schemas.microsoft.com/office/drawing/2014/main" id="{4C9FB145-C296-4D0E-B720-35E5593106E3}"/>
              </a:ext>
            </a:extLst>
          </p:cNvPr>
          <p:cNvSpPr txBox="1">
            <a:spLocks/>
          </p:cNvSpPr>
          <p:nvPr/>
        </p:nvSpPr>
        <p:spPr>
          <a:xfrm>
            <a:off x="158746" y="1911143"/>
            <a:ext cx="4133885" cy="35756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Arial"/>
                <a:cs typeface="Arial"/>
              </a:rPr>
              <a:t>JEFF RUDDLE</a:t>
            </a:r>
          </a:p>
          <a:p>
            <a:r>
              <a:rPr lang="en-US" sz="2000" b="1" dirty="0">
                <a:solidFill>
                  <a:schemeClr val="bg1"/>
                </a:solidFill>
                <a:latin typeface="Arial"/>
                <a:cs typeface="Arial"/>
              </a:rPr>
              <a:t> 	UKAS - STRATEGIC 	DEVELOPMENT 	DIRECTOR</a:t>
            </a:r>
          </a:p>
          <a:p>
            <a:endParaRPr lang="en-US" sz="2000" b="1" dirty="0">
              <a:solidFill>
                <a:schemeClr val="bg1"/>
              </a:solidFill>
              <a:latin typeface="Arial"/>
              <a:cs typeface="Arial"/>
            </a:endParaRPr>
          </a:p>
          <a:p>
            <a:r>
              <a:rPr lang="en-US" sz="2000" b="1" dirty="0">
                <a:solidFill>
                  <a:schemeClr val="bg1"/>
                </a:solidFill>
                <a:latin typeface="Arial"/>
                <a:cs typeface="Arial"/>
              </a:rPr>
              <a:t>ROELAND NIEUWEBOER</a:t>
            </a:r>
          </a:p>
          <a:p>
            <a:r>
              <a:rPr lang="en-US" sz="2000" b="1" dirty="0">
                <a:solidFill>
                  <a:schemeClr val="bg1"/>
                </a:solidFill>
                <a:latin typeface="Arial"/>
                <a:cs typeface="Arial"/>
              </a:rPr>
              <a:t>	RVA - CHAIRMAN</a:t>
            </a:r>
            <a:endParaRPr lang="en-GB" sz="2000" b="1" dirty="0">
              <a:solidFill>
                <a:schemeClr val="bg1"/>
              </a:solidFill>
              <a:latin typeface="Arial"/>
              <a:cs typeface="Arial"/>
            </a:endParaRPr>
          </a:p>
        </p:txBody>
      </p:sp>
      <p:pic>
        <p:nvPicPr>
          <p:cNvPr id="10" name="Afbeelding 13" descr="Rva-wielklem Uni geel-blauw.eps">
            <a:extLst>
              <a:ext uri="{FF2B5EF4-FFF2-40B4-BE49-F238E27FC236}">
                <a16:creationId xmlns:a16="http://schemas.microsoft.com/office/drawing/2014/main" id="{EA34EB1E-718E-4A28-82CD-CAFFB06F7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984" y="2025335"/>
            <a:ext cx="1956822" cy="1613303"/>
          </a:xfrm>
          <a:prstGeom prst="rect">
            <a:avLst/>
          </a:prstGeom>
        </p:spPr>
      </p:pic>
    </p:spTree>
    <p:extLst>
      <p:ext uri="{BB962C8B-B14F-4D97-AF65-F5344CB8AC3E}">
        <p14:creationId xmlns:p14="http://schemas.microsoft.com/office/powerpoint/2010/main" val="91338679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dirty="0">
                <a:solidFill>
                  <a:schemeClr val="tx1">
                    <a:lumMod val="50000"/>
                    <a:lumOff val="50000"/>
                  </a:schemeClr>
                </a:solidFill>
                <a:latin typeface="Arial"/>
                <a:cs typeface="Arial"/>
              </a:rPr>
              <a:t>Risks &amp; Challenges</a:t>
            </a:r>
          </a:p>
        </p:txBody>
      </p:sp>
      <p:sp>
        <p:nvSpPr>
          <p:cNvPr id="75" name="Freeform: Shape 7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Automation @ the Speed of Change: Wolfgang Platz's Accelerate SF Keynote |  Tricentis">
            <a:extLst>
              <a:ext uri="{FF2B5EF4-FFF2-40B4-BE49-F238E27FC236}">
                <a16:creationId xmlns:a16="http://schemas.microsoft.com/office/drawing/2014/main" id="{D3C90281-D22E-4A9D-B393-96160E3060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70" r="19316" b="-3"/>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Business data security: how to keeping your data safe and secure">
            <a:extLst>
              <a:ext uri="{FF2B5EF4-FFF2-40B4-BE49-F238E27FC236}">
                <a16:creationId xmlns:a16="http://schemas.microsoft.com/office/drawing/2014/main" id="{9A6DE6EE-02CD-4C65-94A6-3095DBE84F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72" r="26323" b="-1"/>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79" name="Oval 7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E2C1E77-A6E5-43C9-A927-A486CC75B386}"/>
              </a:ext>
            </a:extLst>
          </p:cNvPr>
          <p:cNvPicPr>
            <a:picLocks noChangeAspect="1"/>
          </p:cNvPicPr>
          <p:nvPr/>
        </p:nvPicPr>
        <p:blipFill rotWithShape="1">
          <a:blip r:embed="rId5"/>
          <a:srcRect l="1625" r="4637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81" name="Freeform: Shape 8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Picture 6" descr="IT Careers: 10 Job Skills in High Demand This Year - InformationWeek">
            <a:extLst>
              <a:ext uri="{FF2B5EF4-FFF2-40B4-BE49-F238E27FC236}">
                <a16:creationId xmlns:a16="http://schemas.microsoft.com/office/drawing/2014/main" id="{548DA2E0-34CF-4D82-A06E-4B0CCFF453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01" r="26797" b="2"/>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BAC35CF-05E6-40D7-9C0C-E1A577A3D7F5}"/>
              </a:ext>
            </a:extLst>
          </p:cNvPr>
          <p:cNvPicPr>
            <a:picLocks noChangeAspect="1"/>
          </p:cNvPicPr>
          <p:nvPr/>
        </p:nvPicPr>
        <p:blipFill rotWithShape="1">
          <a:blip r:embed="rId7"/>
          <a:srcRect l="17144" r="11038" b="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7" name="AutoShape 4" descr="Information overload. If you are reading this, then I salute… | by Jaan  Kruusma | Medium">
            <a:extLst>
              <a:ext uri="{FF2B5EF4-FFF2-40B4-BE49-F238E27FC236}">
                <a16:creationId xmlns:a16="http://schemas.microsoft.com/office/drawing/2014/main" id="{71F5B0AE-E4E9-49C4-8343-7531DA897A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descr="A close up of a sign&#10;&#10;Description automatically generated">
            <a:extLst>
              <a:ext uri="{FF2B5EF4-FFF2-40B4-BE49-F238E27FC236}">
                <a16:creationId xmlns:a16="http://schemas.microsoft.com/office/drawing/2014/main" id="{B95431F4-22FC-45C7-A844-26822143B7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5" name="Afbeelding 13" descr="Rva-wielklem Uni geel-blauw.eps">
            <a:extLst>
              <a:ext uri="{FF2B5EF4-FFF2-40B4-BE49-F238E27FC236}">
                <a16:creationId xmlns:a16="http://schemas.microsoft.com/office/drawing/2014/main" id="{342965B4-29BE-4046-9324-30360A4B3C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790" y="1155783"/>
            <a:ext cx="1169584" cy="964264"/>
          </a:xfrm>
          <a:prstGeom prst="rect">
            <a:avLst/>
          </a:prstGeom>
        </p:spPr>
      </p:pic>
    </p:spTree>
    <p:extLst>
      <p:ext uri="{BB962C8B-B14F-4D97-AF65-F5344CB8AC3E}">
        <p14:creationId xmlns:p14="http://schemas.microsoft.com/office/powerpoint/2010/main" val="56460003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053842-D0A2-45F1-A4BE-7165DCD4ED7C}"/>
              </a:ext>
            </a:extLst>
          </p:cNvPr>
          <p:cNvPicPr>
            <a:picLocks noChangeAspect="1"/>
          </p:cNvPicPr>
          <p:nvPr/>
        </p:nvPicPr>
        <p:blipFill rotWithShape="1">
          <a:blip r:embed="rId3">
            <a:alphaModFix/>
          </a:blip>
          <a:srcRect l="29198" r="4054" b="2"/>
          <a:stretch/>
        </p:blipFill>
        <p:spPr>
          <a:xfrm>
            <a:off x="4966012" y="198387"/>
            <a:ext cx="3765946" cy="376594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a:extLst>
              <a:ext uri="{FF2B5EF4-FFF2-40B4-BE49-F238E27FC236}">
                <a16:creationId xmlns:a16="http://schemas.microsoft.com/office/drawing/2014/main" id="{B356E48F-1F7B-4C7C-8902-992D21CF3EB2}"/>
              </a:ext>
            </a:extLst>
          </p:cNvPr>
          <p:cNvPicPr>
            <a:picLocks noChangeAspect="1"/>
          </p:cNvPicPr>
          <p:nvPr/>
        </p:nvPicPr>
        <p:blipFill rotWithShape="1">
          <a:blip r:embed="rId4">
            <a:alphaModFix/>
          </a:blip>
          <a:srcRect t="628" r="2" b="2818"/>
          <a:stretch/>
        </p:blipFill>
        <p:spPr>
          <a:xfrm>
            <a:off x="1199077" y="4"/>
            <a:ext cx="4125131" cy="2489417"/>
          </a:xfrm>
          <a:custGeom>
            <a:avLst/>
            <a:gdLst/>
            <a:ahLst/>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9" name="Picture 8">
            <a:extLst>
              <a:ext uri="{FF2B5EF4-FFF2-40B4-BE49-F238E27FC236}">
                <a16:creationId xmlns:a16="http://schemas.microsoft.com/office/drawing/2014/main" id="{B3E98399-A95A-4B13-BBE8-BA3EA3D7712D}"/>
              </a:ext>
            </a:extLst>
          </p:cNvPr>
          <p:cNvPicPr>
            <a:picLocks noChangeAspect="1"/>
          </p:cNvPicPr>
          <p:nvPr/>
        </p:nvPicPr>
        <p:blipFill rotWithShape="1">
          <a:blip r:embed="rId5">
            <a:alphaModFix/>
          </a:blip>
          <a:srcRect l="9223" r="38533" b="2"/>
          <a:stretch/>
        </p:blipFill>
        <p:spPr>
          <a:xfrm>
            <a:off x="-2" y="1998084"/>
            <a:ext cx="4231752" cy="4859916"/>
          </a:xfrm>
          <a:custGeom>
            <a:avLst/>
            <a:gdLst/>
            <a:ahLst/>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pic>
        <p:nvPicPr>
          <p:cNvPr id="6" name="Picture 2" descr="Council Post: 12 Things Pop Culture Gets Wrong About Artificial ...">
            <a:extLst>
              <a:ext uri="{FF2B5EF4-FFF2-40B4-BE49-F238E27FC236}">
                <a16:creationId xmlns:a16="http://schemas.microsoft.com/office/drawing/2014/main" id="{0BE339E6-9D48-4F50-9A54-460C773E2F37}"/>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13686" r="17899" b="3"/>
          <a:stretch/>
        </p:blipFill>
        <p:spPr bwMode="auto">
          <a:xfrm>
            <a:off x="8845406" y="4"/>
            <a:ext cx="3346597" cy="3631921"/>
          </a:xfrm>
          <a:custGeom>
            <a:avLst/>
            <a:gdLst/>
            <a:ahLst/>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a:extLst>
            <a:ext uri="{909E8E84-426E-40DD-AFC4-6F175D3DCCD1}">
              <a14:hiddenFill xmlns:a14="http://schemas.microsoft.com/office/drawing/2010/main">
                <a:solidFill>
                  <a:srgbClr val="FFFFFF"/>
                </a:solidFill>
              </a14:hiddenFill>
            </a:ext>
          </a:extLst>
        </p:spPr>
      </p:pic>
      <p:pic>
        <p:nvPicPr>
          <p:cNvPr id="40" name="Picture 13">
            <a:extLst>
              <a:ext uri="{FF2B5EF4-FFF2-40B4-BE49-F238E27FC236}">
                <a16:creationId xmlns:a16="http://schemas.microsoft.com/office/drawing/2014/main" id="{5E090A9D-9BD2-4EB9-A6B7-8D042B6E41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4966012" y="5059192"/>
            <a:ext cx="6425867" cy="1160633"/>
          </a:xfrm>
        </p:spPr>
        <p:txBody>
          <a:bodyPr vert="horz" lIns="91440" tIns="45720" rIns="91440" bIns="45720" rtlCol="0" anchor="t">
            <a:normAutofit/>
          </a:bodyPr>
          <a:lstStyle/>
          <a:p>
            <a:pPr algn="r"/>
            <a:r>
              <a:rPr lang="en-US" kern="1200" dirty="0">
                <a:solidFill>
                  <a:schemeClr val="tx1">
                    <a:lumMod val="50000"/>
                    <a:lumOff val="50000"/>
                  </a:schemeClr>
                </a:solidFill>
                <a:latin typeface="Arial"/>
                <a:ea typeface="+mj-ea"/>
                <a:cs typeface="Arial"/>
              </a:rPr>
              <a:t>Opportunities</a:t>
            </a:r>
            <a:endParaRPr lang="en-US" kern="1200" dirty="0">
              <a:solidFill>
                <a:srgbClr val="000000"/>
              </a:solidFill>
              <a:latin typeface="+mj-lt"/>
              <a:ea typeface="+mj-ea"/>
              <a:cs typeface="+mj-cs"/>
            </a:endParaRPr>
          </a:p>
        </p:txBody>
      </p:sp>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77" y="1122631"/>
            <a:ext cx="1169584" cy="964264"/>
          </a:xfrm>
          <a:prstGeom prst="rect">
            <a:avLst/>
          </a:prstGeom>
        </p:spPr>
      </p:pic>
    </p:spTree>
    <p:extLst>
      <p:ext uri="{BB962C8B-B14F-4D97-AF65-F5344CB8AC3E}">
        <p14:creationId xmlns:p14="http://schemas.microsoft.com/office/powerpoint/2010/main" val="64066321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B36CD-278E-4001-8F38-00A1524B5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8"/>
            <a:ext cx="12259050" cy="7041377"/>
          </a:xfrm>
          <a:prstGeom prst="rect">
            <a:avLst/>
          </a:prstGeom>
        </p:spPr>
      </p:pic>
      <p:grpSp>
        <p:nvGrpSpPr>
          <p:cNvPr id="7" name="Group 6">
            <a:extLst>
              <a:ext uri="{FF2B5EF4-FFF2-40B4-BE49-F238E27FC236}">
                <a16:creationId xmlns:a16="http://schemas.microsoft.com/office/drawing/2014/main" id="{B243F94C-FE86-4AD7-9440-3BE6A618D6B0}"/>
              </a:ext>
            </a:extLst>
          </p:cNvPr>
          <p:cNvGrpSpPr/>
          <p:nvPr/>
        </p:nvGrpSpPr>
        <p:grpSpPr>
          <a:xfrm>
            <a:off x="5152145" y="620994"/>
            <a:ext cx="6429309" cy="5616011"/>
            <a:chOff x="5764314" y="787169"/>
            <a:chExt cx="6429309" cy="5616011"/>
          </a:xfrm>
        </p:grpSpPr>
        <p:sp>
          <p:nvSpPr>
            <p:cNvPr id="11" name="Hexagon 10">
              <a:extLst>
                <a:ext uri="{FF2B5EF4-FFF2-40B4-BE49-F238E27FC236}">
                  <a16:creationId xmlns:a16="http://schemas.microsoft.com/office/drawing/2014/main" id="{ABBD3463-A9EB-4EE7-AAE3-B067924D586A}"/>
                </a:ext>
              </a:extLst>
            </p:cNvPr>
            <p:cNvSpPr/>
            <p:nvPr/>
          </p:nvSpPr>
          <p:spPr>
            <a:xfrm rot="19766251">
              <a:off x="5764314" y="787169"/>
              <a:ext cx="6429309" cy="5616011"/>
            </a:xfrm>
            <a:prstGeom prst="hexagon">
              <a:avLst>
                <a:gd name="adj" fmla="val 29227"/>
                <a:gd name="vf" fmla="val 115470"/>
              </a:avLst>
            </a:prstGeom>
            <a:solidFill>
              <a:schemeClr val="bg1"/>
            </a:solidFill>
            <a:ln w="12700">
              <a:solidFill>
                <a:srgbClr val="12223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2" name="Picture 11">
              <a:extLst>
                <a:ext uri="{FF2B5EF4-FFF2-40B4-BE49-F238E27FC236}">
                  <a16:creationId xmlns:a16="http://schemas.microsoft.com/office/drawing/2014/main" id="{ABCEE340-3F5F-40EA-88B3-C7C6F42940EA}"/>
                </a:ext>
              </a:extLst>
            </p:cNvPr>
            <p:cNvPicPr>
              <a:picLocks noChangeAspect="1"/>
            </p:cNvPicPr>
            <p:nvPr/>
          </p:nvPicPr>
          <p:blipFill>
            <a:blip r:embed="rId3"/>
            <a:stretch>
              <a:fillRect/>
            </a:stretch>
          </p:blipFill>
          <p:spPr>
            <a:xfrm>
              <a:off x="9615917" y="2325247"/>
              <a:ext cx="1388949" cy="1539874"/>
            </a:xfrm>
            <a:prstGeom prst="rect">
              <a:avLst/>
            </a:prstGeom>
          </p:spPr>
        </p:pic>
        <p:sp>
          <p:nvSpPr>
            <p:cNvPr id="13" name="Title 1">
              <a:extLst>
                <a:ext uri="{FF2B5EF4-FFF2-40B4-BE49-F238E27FC236}">
                  <a16:creationId xmlns:a16="http://schemas.microsoft.com/office/drawing/2014/main" id="{EB20FCE2-6610-4EB6-8411-C408BC783012}"/>
                </a:ext>
              </a:extLst>
            </p:cNvPr>
            <p:cNvSpPr txBox="1">
              <a:spLocks/>
            </p:cNvSpPr>
            <p:nvPr/>
          </p:nvSpPr>
          <p:spPr>
            <a:xfrm>
              <a:off x="6668838" y="4316928"/>
              <a:ext cx="4788818" cy="898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B09868"/>
                  </a:solidFill>
                  <a:latin typeface="Arial" panose="020B0604020202020204" pitchFamily="34" charset="0"/>
                  <a:cs typeface="Arial" panose="020B0604020202020204" pitchFamily="34" charset="0"/>
                </a:rPr>
                <a:t>Discussion Thoughts</a:t>
              </a:r>
            </a:p>
          </p:txBody>
        </p:sp>
        <p:cxnSp>
          <p:nvCxnSpPr>
            <p:cNvPr id="14" name="Straight Connector 13">
              <a:extLst>
                <a:ext uri="{FF2B5EF4-FFF2-40B4-BE49-F238E27FC236}">
                  <a16:creationId xmlns:a16="http://schemas.microsoft.com/office/drawing/2014/main" id="{377855EE-9532-4C47-A858-6D3BAA10222D}"/>
                </a:ext>
              </a:extLst>
            </p:cNvPr>
            <p:cNvCxnSpPr/>
            <p:nvPr/>
          </p:nvCxnSpPr>
          <p:spPr>
            <a:xfrm>
              <a:off x="6913979" y="5286902"/>
              <a:ext cx="4310743"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FE430926-1627-4EA7-AC32-4D49203FADEA}"/>
                </a:ext>
              </a:extLst>
            </p:cNvPr>
            <p:cNvCxnSpPr/>
            <p:nvPr/>
          </p:nvCxnSpPr>
          <p:spPr>
            <a:xfrm>
              <a:off x="6906124" y="4245408"/>
              <a:ext cx="4310743"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6" name="Title 1">
            <a:extLst>
              <a:ext uri="{FF2B5EF4-FFF2-40B4-BE49-F238E27FC236}">
                <a16:creationId xmlns:a16="http://schemas.microsoft.com/office/drawing/2014/main" id="{4C9FB145-C296-4D0E-B720-35E5593106E3}"/>
              </a:ext>
            </a:extLst>
          </p:cNvPr>
          <p:cNvSpPr txBox="1">
            <a:spLocks/>
          </p:cNvSpPr>
          <p:nvPr/>
        </p:nvSpPr>
        <p:spPr>
          <a:xfrm>
            <a:off x="158746" y="1911143"/>
            <a:ext cx="4133885" cy="35756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Arial"/>
                <a:cs typeface="Arial"/>
              </a:rPr>
              <a:t>ROELAND NIEUWEBOER</a:t>
            </a:r>
          </a:p>
          <a:p>
            <a:r>
              <a:rPr lang="en-US" sz="2000" b="1" dirty="0">
                <a:solidFill>
                  <a:schemeClr val="bg1"/>
                </a:solidFill>
                <a:latin typeface="Arial"/>
                <a:cs typeface="Arial"/>
              </a:rPr>
              <a:t>	RVA - CHAIRMAN</a:t>
            </a:r>
            <a:endParaRPr lang="en-GB" sz="2000" b="1" dirty="0">
              <a:solidFill>
                <a:schemeClr val="bg1"/>
              </a:solidFill>
              <a:latin typeface="Arial"/>
              <a:cs typeface="Arial"/>
            </a:endParaRPr>
          </a:p>
          <a:p>
            <a:endParaRPr lang="en-US" sz="2000" b="1" dirty="0">
              <a:solidFill>
                <a:schemeClr val="bg1"/>
              </a:solidFill>
              <a:latin typeface="Arial"/>
              <a:cs typeface="Arial"/>
            </a:endParaRPr>
          </a:p>
          <a:p>
            <a:r>
              <a:rPr lang="en-US" sz="2000" b="1" dirty="0">
                <a:solidFill>
                  <a:schemeClr val="bg1"/>
                </a:solidFill>
                <a:latin typeface="Arial"/>
                <a:cs typeface="Arial"/>
              </a:rPr>
              <a:t>JEFF RUDDLE</a:t>
            </a:r>
          </a:p>
          <a:p>
            <a:r>
              <a:rPr lang="en-US" sz="2000" b="1" dirty="0">
                <a:solidFill>
                  <a:schemeClr val="bg1"/>
                </a:solidFill>
                <a:latin typeface="Arial"/>
                <a:cs typeface="Arial"/>
              </a:rPr>
              <a:t> 	UKAS - STRATEGIC 	DEVELOPMENT 	DIRECTOR</a:t>
            </a:r>
          </a:p>
        </p:txBody>
      </p:sp>
      <p:pic>
        <p:nvPicPr>
          <p:cNvPr id="10" name="Afbeelding 13" descr="Rva-wielklem Uni geel-blauw.eps">
            <a:extLst>
              <a:ext uri="{FF2B5EF4-FFF2-40B4-BE49-F238E27FC236}">
                <a16:creationId xmlns:a16="http://schemas.microsoft.com/office/drawing/2014/main" id="{EA34EB1E-718E-4A28-82CD-CAFFB06F7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984" y="2025335"/>
            <a:ext cx="1956822" cy="1613303"/>
          </a:xfrm>
          <a:prstGeom prst="rect">
            <a:avLst/>
          </a:prstGeom>
        </p:spPr>
      </p:pic>
    </p:spTree>
    <p:extLst>
      <p:ext uri="{BB962C8B-B14F-4D97-AF65-F5344CB8AC3E}">
        <p14:creationId xmlns:p14="http://schemas.microsoft.com/office/powerpoint/2010/main" val="29791843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801099" y="1396289"/>
            <a:ext cx="4399093" cy="1325563"/>
          </a:xfrm>
        </p:spPr>
        <p:txBody>
          <a:bodyPr vert="horz" lIns="91440" tIns="45720" rIns="91440" bIns="45720" rtlCol="0" anchor="ctr">
            <a:normAutofit/>
          </a:bodyPr>
          <a:lstStyle/>
          <a:p>
            <a:r>
              <a:rPr lang="en-US" sz="4400" dirty="0">
                <a:latin typeface="+mj-lt"/>
                <a:cs typeface="+mj-cs"/>
              </a:rPr>
              <a:t>Strategy: are we prepared?</a:t>
            </a:r>
          </a:p>
        </p:txBody>
      </p:sp>
      <p:sp>
        <p:nvSpPr>
          <p:cNvPr id="12" name="Content Placeholder 2">
            <a:extLst>
              <a:ext uri="{FF2B5EF4-FFF2-40B4-BE49-F238E27FC236}">
                <a16:creationId xmlns:a16="http://schemas.microsoft.com/office/drawing/2014/main" id="{A7CA592A-6B4A-41D2-9FA0-462C984523A2}"/>
              </a:ext>
            </a:extLst>
          </p:cNvPr>
          <p:cNvSpPr>
            <a:spLocks noGrp="1"/>
          </p:cNvSpPr>
          <p:nvPr>
            <p:ph sz="half" idx="1"/>
          </p:nvPr>
        </p:nvSpPr>
        <p:spPr>
          <a:xfrm>
            <a:off x="805544" y="2871982"/>
            <a:ext cx="4399094" cy="3181684"/>
          </a:xfrm>
        </p:spPr>
        <p:txBody>
          <a:bodyPr vert="horz" lIns="91440" tIns="45720" rIns="91440" bIns="45720" rtlCol="0" anchor="t">
            <a:normAutofit/>
          </a:bodyPr>
          <a:lstStyle/>
          <a:p>
            <a:pPr marL="0" indent="0">
              <a:buNone/>
            </a:pPr>
            <a:r>
              <a:rPr lang="en-US" dirty="0">
                <a:latin typeface="+mn-lt"/>
                <a:cs typeface="+mn-cs"/>
              </a:rPr>
              <a:t>Do we link digital transformation with the wider impact of the 4</a:t>
            </a:r>
            <a:r>
              <a:rPr lang="en-US" baseline="30000" dirty="0">
                <a:latin typeface="+mn-lt"/>
                <a:cs typeface="+mn-cs"/>
              </a:rPr>
              <a:t>th</a:t>
            </a:r>
            <a:r>
              <a:rPr lang="en-US" dirty="0">
                <a:latin typeface="+mn-lt"/>
                <a:cs typeface="+mn-cs"/>
              </a:rPr>
              <a:t> Industrial Revolution or are we too conservative?</a:t>
            </a:r>
          </a:p>
        </p:txBody>
      </p:sp>
      <p:sp>
        <p:nvSpPr>
          <p:cNvPr id="45" name="Freeform: Shape 4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43" y="57139"/>
            <a:ext cx="1162980" cy="958212"/>
          </a:xfrm>
          <a:prstGeom prst="rect">
            <a:avLst/>
          </a:prstGeom>
        </p:spPr>
      </p:pic>
      <p:pic>
        <p:nvPicPr>
          <p:cNvPr id="11" name="Tijdelijke aanduiding voor inhoud 5" descr="Afbeelding met binnen, tafel, keuken, vies&#10;&#10;Automatisch gegenereerde beschrijving">
            <a:extLst>
              <a:ext uri="{FF2B5EF4-FFF2-40B4-BE49-F238E27FC236}">
                <a16:creationId xmlns:a16="http://schemas.microsoft.com/office/drawing/2014/main" id="{93E37314-A477-4C53-98EF-18EEF5025C8C}"/>
              </a:ext>
            </a:extLst>
          </p:cNvPr>
          <p:cNvPicPr>
            <a:picLocks noChangeAspect="1"/>
          </p:cNvPicPr>
          <p:nvPr/>
        </p:nvPicPr>
        <p:blipFill rotWithShape="1">
          <a:blip r:embed="rId4">
            <a:extLst>
              <a:ext uri="{28A0092B-C50C-407E-A947-70E740481C1C}">
                <a14:useLocalDpi xmlns:a14="http://schemas.microsoft.com/office/drawing/2010/main" val="0"/>
              </a:ext>
            </a:extLst>
          </a:blip>
          <a:srcRect l="32096" r="26271"/>
          <a:stretch/>
        </p:blipFill>
        <p:spPr>
          <a:xfrm>
            <a:off x="7231117" y="760660"/>
            <a:ext cx="4284521" cy="5377137"/>
          </a:xfrm>
          <a:prstGeom prst="rect">
            <a:avLst/>
          </a:prstGeom>
          <a:noFill/>
        </p:spPr>
      </p:pic>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spTree>
    <p:extLst>
      <p:ext uri="{BB962C8B-B14F-4D97-AF65-F5344CB8AC3E}">
        <p14:creationId xmlns:p14="http://schemas.microsoft.com/office/powerpoint/2010/main" val="359349369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801099" y="1396289"/>
            <a:ext cx="4399093" cy="1325563"/>
          </a:xfrm>
        </p:spPr>
        <p:txBody>
          <a:bodyPr vert="horz" lIns="91440" tIns="45720" rIns="91440" bIns="45720" rtlCol="0" anchor="ctr">
            <a:normAutofit/>
          </a:bodyPr>
          <a:lstStyle/>
          <a:p>
            <a:r>
              <a:rPr lang="en-US" sz="4400" dirty="0">
                <a:latin typeface="+mj-lt"/>
                <a:cs typeface="+mj-cs"/>
              </a:rPr>
              <a:t>Giving confidence</a:t>
            </a:r>
          </a:p>
        </p:txBody>
      </p:sp>
      <p:sp>
        <p:nvSpPr>
          <p:cNvPr id="12" name="Content Placeholder 2">
            <a:extLst>
              <a:ext uri="{FF2B5EF4-FFF2-40B4-BE49-F238E27FC236}">
                <a16:creationId xmlns:a16="http://schemas.microsoft.com/office/drawing/2014/main" id="{A7CA592A-6B4A-41D2-9FA0-462C984523A2}"/>
              </a:ext>
            </a:extLst>
          </p:cNvPr>
          <p:cNvSpPr>
            <a:spLocks noGrp="1"/>
          </p:cNvSpPr>
          <p:nvPr>
            <p:ph sz="half" idx="1"/>
          </p:nvPr>
        </p:nvSpPr>
        <p:spPr>
          <a:xfrm>
            <a:off x="805544" y="2871982"/>
            <a:ext cx="4399094" cy="3181684"/>
          </a:xfrm>
        </p:spPr>
        <p:txBody>
          <a:bodyPr vert="horz" lIns="91440" tIns="45720" rIns="91440" bIns="45720" rtlCol="0" anchor="t">
            <a:normAutofit/>
          </a:bodyPr>
          <a:lstStyle/>
          <a:p>
            <a:pPr marL="0" indent="0">
              <a:buNone/>
            </a:pPr>
            <a:r>
              <a:rPr lang="en-GB" dirty="0">
                <a:latin typeface="+mn-lt"/>
                <a:cs typeface="+mn-cs"/>
              </a:rPr>
              <a:t>NABs are obliged to find other ways in the near future in creating trust because we can not rely on our current way of working.</a:t>
            </a:r>
          </a:p>
        </p:txBody>
      </p:sp>
      <p:sp>
        <p:nvSpPr>
          <p:cNvPr id="45" name="Freeform: Shape 4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43" y="57139"/>
            <a:ext cx="1162980" cy="958212"/>
          </a:xfrm>
          <a:prstGeom prst="rect">
            <a:avLst/>
          </a:prstGeom>
        </p:spPr>
      </p:pic>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3" name="Tijdelijke aanduiding voor inhoud 6" descr="Afbeelding met buiten, zonsondergang, zon, vliegen&#10;&#10;Automatisch gegenereerde beschrijving">
            <a:extLst>
              <a:ext uri="{FF2B5EF4-FFF2-40B4-BE49-F238E27FC236}">
                <a16:creationId xmlns:a16="http://schemas.microsoft.com/office/drawing/2014/main" id="{509D9930-2A23-4E1A-BD62-9C95F717265D}"/>
              </a:ext>
            </a:extLst>
          </p:cNvPr>
          <p:cNvPicPr>
            <a:picLocks noChangeAspect="1"/>
          </p:cNvPicPr>
          <p:nvPr/>
        </p:nvPicPr>
        <p:blipFill rotWithShape="1">
          <a:blip r:embed="rId5">
            <a:extLst>
              <a:ext uri="{28A0092B-C50C-407E-A947-70E740481C1C}">
                <a14:useLocalDpi xmlns:a14="http://schemas.microsoft.com/office/drawing/2010/main" val="0"/>
              </a:ext>
            </a:extLst>
          </a:blip>
          <a:srcRect l="18469" r="43483"/>
          <a:stretch/>
        </p:blipFill>
        <p:spPr>
          <a:xfrm>
            <a:off x="7163097" y="495667"/>
            <a:ext cx="4719145" cy="5922527"/>
          </a:xfrm>
          <a:prstGeom prst="rect">
            <a:avLst/>
          </a:prstGeom>
          <a:noFill/>
        </p:spPr>
      </p:pic>
    </p:spTree>
    <p:extLst>
      <p:ext uri="{BB962C8B-B14F-4D97-AF65-F5344CB8AC3E}">
        <p14:creationId xmlns:p14="http://schemas.microsoft.com/office/powerpoint/2010/main" val="3318259018"/>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801099" y="1396289"/>
            <a:ext cx="4399093" cy="1325563"/>
          </a:xfrm>
        </p:spPr>
        <p:txBody>
          <a:bodyPr vert="horz" lIns="91440" tIns="45720" rIns="91440" bIns="45720" rtlCol="0" anchor="ctr">
            <a:normAutofit/>
          </a:bodyPr>
          <a:lstStyle/>
          <a:p>
            <a:r>
              <a:rPr lang="en-US" sz="4400" dirty="0">
                <a:latin typeface="+mj-lt"/>
                <a:cs typeface="+mj-cs"/>
              </a:rPr>
              <a:t>Knowledge: speeding up</a:t>
            </a:r>
          </a:p>
        </p:txBody>
      </p:sp>
      <p:sp>
        <p:nvSpPr>
          <p:cNvPr id="12" name="Content Placeholder 2">
            <a:extLst>
              <a:ext uri="{FF2B5EF4-FFF2-40B4-BE49-F238E27FC236}">
                <a16:creationId xmlns:a16="http://schemas.microsoft.com/office/drawing/2014/main" id="{A7CA592A-6B4A-41D2-9FA0-462C984523A2}"/>
              </a:ext>
            </a:extLst>
          </p:cNvPr>
          <p:cNvSpPr>
            <a:spLocks noGrp="1"/>
          </p:cNvSpPr>
          <p:nvPr>
            <p:ph sz="half" idx="1"/>
          </p:nvPr>
        </p:nvSpPr>
        <p:spPr>
          <a:xfrm>
            <a:off x="805544" y="2871982"/>
            <a:ext cx="4399094" cy="3181684"/>
          </a:xfrm>
        </p:spPr>
        <p:txBody>
          <a:bodyPr vert="horz" lIns="91440" tIns="45720" rIns="91440" bIns="45720" rtlCol="0" anchor="t">
            <a:normAutofit/>
          </a:bodyPr>
          <a:lstStyle/>
          <a:p>
            <a:pPr marL="0" indent="0">
              <a:buNone/>
            </a:pPr>
            <a:r>
              <a:rPr lang="en-GB" dirty="0">
                <a:latin typeface="+mn-lt"/>
                <a:cs typeface="+mn-cs"/>
              </a:rPr>
              <a:t>NABs need to adapt to be part of and contribute to new community knowledge based environments.</a:t>
            </a:r>
          </a:p>
        </p:txBody>
      </p:sp>
      <p:sp>
        <p:nvSpPr>
          <p:cNvPr id="45" name="Freeform: Shape 4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43" y="57139"/>
            <a:ext cx="1162980" cy="958212"/>
          </a:xfrm>
          <a:prstGeom prst="rect">
            <a:avLst/>
          </a:prstGeom>
        </p:spPr>
      </p:pic>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1" name="Afbeelding 6" descr="Afbeelding met tafel, computer, kom, vasthouden&#10;&#10;Automatisch gegenereerde beschrijving">
            <a:extLst>
              <a:ext uri="{FF2B5EF4-FFF2-40B4-BE49-F238E27FC236}">
                <a16:creationId xmlns:a16="http://schemas.microsoft.com/office/drawing/2014/main" id="{1AFE6729-530C-4A8F-A9B9-DF2C89EBF55F}"/>
              </a:ext>
            </a:extLst>
          </p:cNvPr>
          <p:cNvPicPr>
            <a:picLocks noChangeAspect="1"/>
          </p:cNvPicPr>
          <p:nvPr/>
        </p:nvPicPr>
        <p:blipFill rotWithShape="1">
          <a:blip r:embed="rId5">
            <a:extLst>
              <a:ext uri="{28A0092B-C50C-407E-A947-70E740481C1C}">
                <a14:useLocalDpi xmlns:a14="http://schemas.microsoft.com/office/drawing/2010/main" val="0"/>
              </a:ext>
            </a:extLst>
          </a:blip>
          <a:srcRect l="27882" r="21321" b="-1"/>
          <a:stretch/>
        </p:blipFill>
        <p:spPr>
          <a:xfrm>
            <a:off x="7238591" y="726895"/>
            <a:ext cx="4322787" cy="5425098"/>
          </a:xfrm>
          <a:prstGeom prst="rect">
            <a:avLst/>
          </a:prstGeom>
          <a:noFill/>
        </p:spPr>
      </p:pic>
    </p:spTree>
    <p:extLst>
      <p:ext uri="{BB962C8B-B14F-4D97-AF65-F5344CB8AC3E}">
        <p14:creationId xmlns:p14="http://schemas.microsoft.com/office/powerpoint/2010/main" val="2157571521"/>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801099" y="1396289"/>
            <a:ext cx="4399093" cy="1325563"/>
          </a:xfrm>
        </p:spPr>
        <p:txBody>
          <a:bodyPr vert="horz" lIns="91440" tIns="45720" rIns="91440" bIns="45720" rtlCol="0" anchor="ctr">
            <a:normAutofit fontScale="90000"/>
          </a:bodyPr>
          <a:lstStyle/>
          <a:p>
            <a:r>
              <a:rPr lang="en-US" sz="4400" dirty="0">
                <a:latin typeface="+mj-lt"/>
                <a:cs typeface="+mj-cs"/>
              </a:rPr>
              <a:t>New </a:t>
            </a:r>
            <a:r>
              <a:rPr lang="en-US" sz="4400" dirty="0" err="1">
                <a:latin typeface="+mj-lt"/>
                <a:cs typeface="+mj-cs"/>
              </a:rPr>
              <a:t>organisational</a:t>
            </a:r>
            <a:r>
              <a:rPr lang="en-US" sz="4400" dirty="0">
                <a:latin typeface="+mj-lt"/>
                <a:cs typeface="+mj-cs"/>
              </a:rPr>
              <a:t> structures</a:t>
            </a:r>
          </a:p>
        </p:txBody>
      </p:sp>
      <p:sp>
        <p:nvSpPr>
          <p:cNvPr id="12" name="Content Placeholder 2">
            <a:extLst>
              <a:ext uri="{FF2B5EF4-FFF2-40B4-BE49-F238E27FC236}">
                <a16:creationId xmlns:a16="http://schemas.microsoft.com/office/drawing/2014/main" id="{A7CA592A-6B4A-41D2-9FA0-462C984523A2}"/>
              </a:ext>
            </a:extLst>
          </p:cNvPr>
          <p:cNvSpPr>
            <a:spLocks noGrp="1"/>
          </p:cNvSpPr>
          <p:nvPr>
            <p:ph sz="half" idx="1"/>
          </p:nvPr>
        </p:nvSpPr>
        <p:spPr>
          <a:xfrm>
            <a:off x="805544" y="2871982"/>
            <a:ext cx="4399094" cy="3181684"/>
          </a:xfrm>
        </p:spPr>
        <p:txBody>
          <a:bodyPr vert="horz" lIns="91440" tIns="45720" rIns="91440" bIns="45720" rtlCol="0" anchor="t">
            <a:normAutofit/>
          </a:bodyPr>
          <a:lstStyle/>
          <a:p>
            <a:pPr marL="0" indent="0">
              <a:buNone/>
            </a:pPr>
            <a:r>
              <a:rPr lang="en-GB" dirty="0">
                <a:latin typeface="+mn-lt"/>
                <a:cs typeface="+mn-cs"/>
              </a:rPr>
              <a:t>Organisational structures and ways of operating are changing, do conformity assessment standards fit these new organisations?</a:t>
            </a:r>
          </a:p>
        </p:txBody>
      </p:sp>
      <p:sp>
        <p:nvSpPr>
          <p:cNvPr id="45" name="Freeform: Shape 4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43" y="57139"/>
            <a:ext cx="1162980" cy="958212"/>
          </a:xfrm>
          <a:prstGeom prst="rect">
            <a:avLst/>
          </a:prstGeom>
        </p:spPr>
      </p:pic>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3" name="Afbeelding 5" descr="Afbeelding met binnen, venster, plafond, werktafel&#10;&#10;Automatisch gegenereerde beschrijving">
            <a:extLst>
              <a:ext uri="{FF2B5EF4-FFF2-40B4-BE49-F238E27FC236}">
                <a16:creationId xmlns:a16="http://schemas.microsoft.com/office/drawing/2014/main" id="{E1DB16DE-6CD1-4926-9D8E-B89FC5B07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077" y="3763113"/>
            <a:ext cx="4386022" cy="2322631"/>
          </a:xfrm>
          <a:prstGeom prst="rect">
            <a:avLst/>
          </a:prstGeom>
        </p:spPr>
      </p:pic>
      <p:pic>
        <p:nvPicPr>
          <p:cNvPr id="14" name="Afbeelding 7" descr="Afbeelding met persoon, binnen, venster, zitten&#10;&#10;Automatisch gegenereerde beschrijving">
            <a:extLst>
              <a:ext uri="{FF2B5EF4-FFF2-40B4-BE49-F238E27FC236}">
                <a16:creationId xmlns:a16="http://schemas.microsoft.com/office/drawing/2014/main" id="{631BF9C6-9AB2-4F52-BE6E-F43AA995B9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7236" y="655958"/>
            <a:ext cx="4386021" cy="2925442"/>
          </a:xfrm>
          <a:prstGeom prst="rect">
            <a:avLst/>
          </a:prstGeom>
        </p:spPr>
      </p:pic>
    </p:spTree>
    <p:extLst>
      <p:ext uri="{BB962C8B-B14F-4D97-AF65-F5344CB8AC3E}">
        <p14:creationId xmlns:p14="http://schemas.microsoft.com/office/powerpoint/2010/main" val="3907562407"/>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801099" y="1396289"/>
            <a:ext cx="4399093" cy="1325563"/>
          </a:xfrm>
        </p:spPr>
        <p:txBody>
          <a:bodyPr vert="horz" lIns="91440" tIns="45720" rIns="91440" bIns="45720" rtlCol="0" anchor="ctr">
            <a:normAutofit/>
          </a:bodyPr>
          <a:lstStyle/>
          <a:p>
            <a:r>
              <a:rPr lang="en-US" sz="4400" dirty="0">
                <a:latin typeface="+mj-lt"/>
                <a:cs typeface="+mj-cs"/>
              </a:rPr>
              <a:t>Human resources</a:t>
            </a:r>
          </a:p>
        </p:txBody>
      </p:sp>
      <p:sp>
        <p:nvSpPr>
          <p:cNvPr id="12" name="Content Placeholder 2">
            <a:extLst>
              <a:ext uri="{FF2B5EF4-FFF2-40B4-BE49-F238E27FC236}">
                <a16:creationId xmlns:a16="http://schemas.microsoft.com/office/drawing/2014/main" id="{A7CA592A-6B4A-41D2-9FA0-462C984523A2}"/>
              </a:ext>
            </a:extLst>
          </p:cNvPr>
          <p:cNvSpPr>
            <a:spLocks noGrp="1"/>
          </p:cNvSpPr>
          <p:nvPr>
            <p:ph sz="half" idx="1"/>
          </p:nvPr>
        </p:nvSpPr>
        <p:spPr>
          <a:xfrm>
            <a:off x="805544" y="2871982"/>
            <a:ext cx="4399094" cy="3181684"/>
          </a:xfrm>
        </p:spPr>
        <p:txBody>
          <a:bodyPr vert="horz" lIns="91440" tIns="45720" rIns="91440" bIns="45720" rtlCol="0" anchor="t">
            <a:normAutofit/>
          </a:bodyPr>
          <a:lstStyle/>
          <a:p>
            <a:pPr marL="0" indent="0">
              <a:buNone/>
            </a:pPr>
            <a:r>
              <a:rPr lang="en-GB" dirty="0">
                <a:latin typeface="+mn-lt"/>
                <a:cs typeface="+mn-cs"/>
              </a:rPr>
              <a:t>NABs views on staffing require a major change. Who are the experts on technologies driving the 4</a:t>
            </a:r>
            <a:r>
              <a:rPr lang="en-GB" baseline="30000" dirty="0">
                <a:latin typeface="+mn-lt"/>
                <a:cs typeface="+mn-cs"/>
              </a:rPr>
              <a:t>th</a:t>
            </a:r>
            <a:r>
              <a:rPr lang="en-GB" dirty="0">
                <a:latin typeface="+mn-lt"/>
                <a:cs typeface="+mn-cs"/>
              </a:rPr>
              <a:t> Industrial Revolution? </a:t>
            </a:r>
          </a:p>
        </p:txBody>
      </p:sp>
      <p:sp>
        <p:nvSpPr>
          <p:cNvPr id="45" name="Freeform: Shape 4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43" y="57139"/>
            <a:ext cx="1162980" cy="958212"/>
          </a:xfrm>
          <a:prstGeom prst="rect">
            <a:avLst/>
          </a:prstGeom>
        </p:spPr>
      </p:pic>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1" name="Afbeelding 5" descr="Afbeelding met buiten, boom, persoon, person&#10;&#10;Automatisch gegenereerde beschrijving">
            <a:extLst>
              <a:ext uri="{FF2B5EF4-FFF2-40B4-BE49-F238E27FC236}">
                <a16:creationId xmlns:a16="http://schemas.microsoft.com/office/drawing/2014/main" id="{71AE2B8B-E2E0-406E-84F1-EBF2A37C5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5319" y="3166242"/>
            <a:ext cx="2043727" cy="3351712"/>
          </a:xfrm>
          <a:prstGeom prst="rect">
            <a:avLst/>
          </a:prstGeom>
        </p:spPr>
      </p:pic>
      <p:pic>
        <p:nvPicPr>
          <p:cNvPr id="15" name="Afbeelding 7" descr="Afbeelding met gebouw, persoon, buiten, grond&#10;&#10;Automatisch gegenereerde beschrijving">
            <a:extLst>
              <a:ext uri="{FF2B5EF4-FFF2-40B4-BE49-F238E27FC236}">
                <a16:creationId xmlns:a16="http://schemas.microsoft.com/office/drawing/2014/main" id="{DBB430B5-136E-423A-B999-7FA197CA4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6103" y="298754"/>
            <a:ext cx="2776046" cy="4164070"/>
          </a:xfrm>
          <a:prstGeom prst="rect">
            <a:avLst/>
          </a:prstGeom>
        </p:spPr>
      </p:pic>
    </p:spTree>
    <p:extLst>
      <p:ext uri="{BB962C8B-B14F-4D97-AF65-F5344CB8AC3E}">
        <p14:creationId xmlns:p14="http://schemas.microsoft.com/office/powerpoint/2010/main" val="1580989439"/>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801099" y="1396289"/>
            <a:ext cx="4838515" cy="1325563"/>
          </a:xfrm>
        </p:spPr>
        <p:txBody>
          <a:bodyPr vert="horz" lIns="91440" tIns="45720" rIns="91440" bIns="45720" rtlCol="0" anchor="ctr">
            <a:normAutofit/>
          </a:bodyPr>
          <a:lstStyle/>
          <a:p>
            <a:r>
              <a:rPr lang="en-US" sz="4400" dirty="0">
                <a:latin typeface="+mj-lt"/>
                <a:cs typeface="+mj-cs"/>
              </a:rPr>
              <a:t>Attractive employer</a:t>
            </a:r>
          </a:p>
        </p:txBody>
      </p:sp>
      <p:sp>
        <p:nvSpPr>
          <p:cNvPr id="12" name="Content Placeholder 2">
            <a:extLst>
              <a:ext uri="{FF2B5EF4-FFF2-40B4-BE49-F238E27FC236}">
                <a16:creationId xmlns:a16="http://schemas.microsoft.com/office/drawing/2014/main" id="{A7CA592A-6B4A-41D2-9FA0-462C984523A2}"/>
              </a:ext>
            </a:extLst>
          </p:cNvPr>
          <p:cNvSpPr>
            <a:spLocks noGrp="1"/>
          </p:cNvSpPr>
          <p:nvPr>
            <p:ph sz="half" idx="1"/>
          </p:nvPr>
        </p:nvSpPr>
        <p:spPr>
          <a:xfrm>
            <a:off x="805544" y="2871982"/>
            <a:ext cx="4399094" cy="3181684"/>
          </a:xfrm>
        </p:spPr>
        <p:txBody>
          <a:bodyPr vert="horz" lIns="91440" tIns="45720" rIns="91440" bIns="45720" rtlCol="0" anchor="t">
            <a:normAutofit/>
          </a:bodyPr>
          <a:lstStyle/>
          <a:p>
            <a:pPr marL="0" indent="0">
              <a:buNone/>
            </a:pPr>
            <a:r>
              <a:rPr lang="en-GB" dirty="0">
                <a:latin typeface="+mn-lt"/>
                <a:cs typeface="+mn-cs"/>
              </a:rPr>
              <a:t>To be a competitive employer the NAB needs a high-end technology and data driven process and environment.</a:t>
            </a:r>
          </a:p>
        </p:txBody>
      </p:sp>
      <p:sp>
        <p:nvSpPr>
          <p:cNvPr id="45" name="Freeform: Shape 4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43" y="57139"/>
            <a:ext cx="1162980" cy="958212"/>
          </a:xfrm>
          <a:prstGeom prst="rect">
            <a:avLst/>
          </a:prstGeom>
        </p:spPr>
      </p:pic>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3" name="Afbeelding 5" descr="Afbeelding met tekst, elektronica&#10;&#10;Automatisch gegenereerde beschrijving">
            <a:extLst>
              <a:ext uri="{FF2B5EF4-FFF2-40B4-BE49-F238E27FC236}">
                <a16:creationId xmlns:a16="http://schemas.microsoft.com/office/drawing/2014/main" id="{EC5567A9-20AA-474C-B02C-F4B446C6CD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45" r="24272" b="-1"/>
          <a:stretch/>
        </p:blipFill>
        <p:spPr>
          <a:xfrm>
            <a:off x="7300462" y="695432"/>
            <a:ext cx="4356283" cy="5467135"/>
          </a:xfrm>
          <a:prstGeom prst="rect">
            <a:avLst/>
          </a:prstGeom>
          <a:noFill/>
        </p:spPr>
      </p:pic>
    </p:spTree>
    <p:extLst>
      <p:ext uri="{BB962C8B-B14F-4D97-AF65-F5344CB8AC3E}">
        <p14:creationId xmlns:p14="http://schemas.microsoft.com/office/powerpoint/2010/main" val="2576477765"/>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801099" y="1396289"/>
            <a:ext cx="4838515" cy="1325563"/>
          </a:xfrm>
        </p:spPr>
        <p:txBody>
          <a:bodyPr vert="horz" lIns="91440" tIns="45720" rIns="91440" bIns="45720" rtlCol="0" anchor="ctr">
            <a:normAutofit/>
          </a:bodyPr>
          <a:lstStyle/>
          <a:p>
            <a:r>
              <a:rPr lang="en-US" sz="4400" dirty="0">
                <a:latin typeface="+mj-lt"/>
                <a:cs typeface="+mj-cs"/>
              </a:rPr>
              <a:t>Authority at stake: confidentiality</a:t>
            </a:r>
          </a:p>
        </p:txBody>
      </p:sp>
      <p:sp>
        <p:nvSpPr>
          <p:cNvPr id="12" name="Content Placeholder 2">
            <a:extLst>
              <a:ext uri="{FF2B5EF4-FFF2-40B4-BE49-F238E27FC236}">
                <a16:creationId xmlns:a16="http://schemas.microsoft.com/office/drawing/2014/main" id="{A7CA592A-6B4A-41D2-9FA0-462C984523A2}"/>
              </a:ext>
            </a:extLst>
          </p:cNvPr>
          <p:cNvSpPr>
            <a:spLocks noGrp="1"/>
          </p:cNvSpPr>
          <p:nvPr>
            <p:ph sz="half" idx="1"/>
          </p:nvPr>
        </p:nvSpPr>
        <p:spPr>
          <a:xfrm>
            <a:off x="805544" y="2871982"/>
            <a:ext cx="4399094" cy="3181684"/>
          </a:xfrm>
        </p:spPr>
        <p:txBody>
          <a:bodyPr vert="horz" lIns="91440" tIns="45720" rIns="91440" bIns="45720" rtlCol="0" anchor="t">
            <a:normAutofit/>
          </a:bodyPr>
          <a:lstStyle/>
          <a:p>
            <a:pPr marL="0" indent="0">
              <a:buNone/>
            </a:pPr>
            <a:r>
              <a:rPr lang="en-GB" dirty="0">
                <a:latin typeface="+mn-lt"/>
                <a:cs typeface="+mn-cs"/>
              </a:rPr>
              <a:t>For NABs the challenge to keep information confidential is a growing problem due to an overload of data and information. </a:t>
            </a:r>
          </a:p>
        </p:txBody>
      </p:sp>
      <p:sp>
        <p:nvSpPr>
          <p:cNvPr id="45" name="Freeform: Shape 44">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13" descr="Rva-wielklem Uni geel-blauw.eps">
            <a:extLst>
              <a:ext uri="{FF2B5EF4-FFF2-40B4-BE49-F238E27FC236}">
                <a16:creationId xmlns:a16="http://schemas.microsoft.com/office/drawing/2014/main" id="{DD65C926-5B9A-449D-97F3-0821F19C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43" y="57139"/>
            <a:ext cx="1162980" cy="958212"/>
          </a:xfrm>
          <a:prstGeom prst="rect">
            <a:avLst/>
          </a:prstGeom>
        </p:spPr>
      </p:pic>
      <p:sp>
        <p:nvSpPr>
          <p:cNvPr id="7" name="AutoShape 2" descr="Sensitivity and specificity explained: A Cochrane UK Trainees blog -  Students 4 Best Evidence">
            <a:extLst>
              <a:ext uri="{FF2B5EF4-FFF2-40B4-BE49-F238E27FC236}">
                <a16:creationId xmlns:a16="http://schemas.microsoft.com/office/drawing/2014/main" id="{4D8857F1-6CFA-45A4-B71C-36838F7A4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A close up of a sign&#10;&#10;Description automatically generated">
            <a:extLst>
              <a:ext uri="{FF2B5EF4-FFF2-40B4-BE49-F238E27FC236}">
                <a16:creationId xmlns:a16="http://schemas.microsoft.com/office/drawing/2014/main" id="{5AE4ECC0-E451-4EFB-BE0D-FC1A3382F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7" y="107280"/>
            <a:ext cx="1080000" cy="908071"/>
          </a:xfrm>
          <a:prstGeom prst="rect">
            <a:avLst/>
          </a:prstGeom>
        </p:spPr>
      </p:pic>
      <p:pic>
        <p:nvPicPr>
          <p:cNvPr id="11" name="Afbeelding 5" descr="Afbeelding met binnen&#10;&#10;Automatisch gegenereerde beschrijving">
            <a:extLst>
              <a:ext uri="{FF2B5EF4-FFF2-40B4-BE49-F238E27FC236}">
                <a16:creationId xmlns:a16="http://schemas.microsoft.com/office/drawing/2014/main" id="{19FE3ECA-7403-4EC4-ABAD-D4653430757E}"/>
              </a:ext>
            </a:extLst>
          </p:cNvPr>
          <p:cNvPicPr>
            <a:picLocks noChangeAspect="1"/>
          </p:cNvPicPr>
          <p:nvPr/>
        </p:nvPicPr>
        <p:blipFill rotWithShape="1">
          <a:blip r:embed="rId5">
            <a:extLst>
              <a:ext uri="{28A0092B-C50C-407E-A947-70E740481C1C}">
                <a14:useLocalDpi xmlns:a14="http://schemas.microsoft.com/office/drawing/2010/main" val="0"/>
              </a:ext>
            </a:extLst>
          </a:blip>
          <a:srcRect l="27442" r="30727" b="2"/>
          <a:stretch/>
        </p:blipFill>
        <p:spPr>
          <a:xfrm>
            <a:off x="7334217" y="671256"/>
            <a:ext cx="4288773" cy="5382410"/>
          </a:xfrm>
          <a:prstGeom prst="rect">
            <a:avLst/>
          </a:prstGeom>
          <a:noFill/>
        </p:spPr>
      </p:pic>
    </p:spTree>
    <p:extLst>
      <p:ext uri="{BB962C8B-B14F-4D97-AF65-F5344CB8AC3E}">
        <p14:creationId xmlns:p14="http://schemas.microsoft.com/office/powerpoint/2010/main" val="74650513"/>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75AD00-1267-420A-B154-9FEFA58F9C1E}"/>
              </a:ext>
            </a:extLst>
          </p:cNvPr>
          <p:cNvPicPr>
            <a:picLocks noChangeAspect="1"/>
          </p:cNvPicPr>
          <p:nvPr/>
        </p:nvPicPr>
        <p:blipFill rotWithShape="1">
          <a:blip r:embed="rId3">
            <a:extLst>
              <a:ext uri="{28A0092B-C50C-407E-A947-70E740481C1C}">
                <a14:useLocalDpi xmlns:a14="http://schemas.microsoft.com/office/drawing/2010/main" val="0"/>
              </a:ext>
            </a:extLst>
          </a:blip>
          <a:srcRect l="33038" r="8093"/>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2ADADC3A-34B3-47B2-9349-245FA517D644}"/>
              </a:ext>
            </a:extLst>
          </p:cNvPr>
          <p:cNvSpPr>
            <a:spLocks noGrp="1"/>
          </p:cNvSpPr>
          <p:nvPr>
            <p:ph type="title"/>
          </p:nvPr>
        </p:nvSpPr>
        <p:spPr>
          <a:xfrm>
            <a:off x="2460980" y="34873"/>
            <a:ext cx="5266155" cy="1325563"/>
          </a:xfrm>
        </p:spPr>
        <p:txBody>
          <a:bodyPr vert="horz" lIns="91440" tIns="45720" rIns="91440" bIns="45720" rtlCol="0" anchor="ctr">
            <a:normAutofit/>
          </a:bodyPr>
          <a:lstStyle/>
          <a:p>
            <a:r>
              <a:rPr lang="en-US" sz="4400" b="1" dirty="0"/>
              <a:t>Session Aims</a:t>
            </a:r>
          </a:p>
        </p:txBody>
      </p:sp>
      <p:sp>
        <p:nvSpPr>
          <p:cNvPr id="2" name="Content Placeholder 1">
            <a:extLst>
              <a:ext uri="{FF2B5EF4-FFF2-40B4-BE49-F238E27FC236}">
                <a16:creationId xmlns:a16="http://schemas.microsoft.com/office/drawing/2014/main" id="{EE7F0AF1-8F6C-4458-BC7E-FD8905683AAF}"/>
              </a:ext>
            </a:extLst>
          </p:cNvPr>
          <p:cNvSpPr>
            <a:spLocks noGrp="1"/>
          </p:cNvSpPr>
          <p:nvPr>
            <p:ph idx="13"/>
          </p:nvPr>
        </p:nvSpPr>
        <p:spPr>
          <a:xfrm>
            <a:off x="368135" y="2022601"/>
            <a:ext cx="5155587" cy="4154361"/>
          </a:xfrm>
        </p:spPr>
        <p:txBody>
          <a:bodyPr vert="horz" lIns="91440" tIns="45720" rIns="91440" bIns="45720" rtlCol="0">
            <a:noAutofit/>
          </a:bodyPr>
          <a:lstStyle/>
          <a:p>
            <a:pPr marL="0" indent="0">
              <a:buNone/>
            </a:pPr>
            <a:r>
              <a:rPr lang="en-US" sz="3000" dirty="0"/>
              <a:t>To prompt the Accreditation community to think about potential impacts and the actions that may need to be taken</a:t>
            </a:r>
          </a:p>
        </p:txBody>
      </p:sp>
      <p:pic>
        <p:nvPicPr>
          <p:cNvPr id="7" name="Picture 6" descr="A close up of a sign&#10;&#10;Description automatically generated">
            <a:extLst>
              <a:ext uri="{FF2B5EF4-FFF2-40B4-BE49-F238E27FC236}">
                <a16:creationId xmlns:a16="http://schemas.microsoft.com/office/drawing/2014/main" id="{7225CC05-7137-4A49-BEEA-AA3CAF403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72" y="227002"/>
            <a:ext cx="1080000" cy="908071"/>
          </a:xfrm>
          <a:prstGeom prst="rect">
            <a:avLst/>
          </a:prstGeom>
        </p:spPr>
      </p:pic>
      <p:pic>
        <p:nvPicPr>
          <p:cNvPr id="8" name="Afbeelding 13" descr="Rva-wielklem Uni geel-blauw.eps">
            <a:extLst>
              <a:ext uri="{FF2B5EF4-FFF2-40B4-BE49-F238E27FC236}">
                <a16:creationId xmlns:a16="http://schemas.microsoft.com/office/drawing/2014/main" id="{3C853309-2914-4749-9DD6-4514DC34E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6481" y="170809"/>
            <a:ext cx="1169584" cy="964264"/>
          </a:xfrm>
          <a:prstGeom prst="rect">
            <a:avLst/>
          </a:prstGeom>
        </p:spPr>
      </p:pic>
    </p:spTree>
    <p:extLst>
      <p:ext uri="{BB962C8B-B14F-4D97-AF65-F5344CB8AC3E}">
        <p14:creationId xmlns:p14="http://schemas.microsoft.com/office/powerpoint/2010/main" val="4249726616"/>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B36CD-278E-4001-8F38-00A1524B5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5" y="-91690"/>
            <a:ext cx="12259050" cy="7041377"/>
          </a:xfrm>
          <a:prstGeom prst="rect">
            <a:avLst/>
          </a:prstGeom>
        </p:spPr>
      </p:pic>
      <p:grpSp>
        <p:nvGrpSpPr>
          <p:cNvPr id="7" name="Group 6">
            <a:extLst>
              <a:ext uri="{FF2B5EF4-FFF2-40B4-BE49-F238E27FC236}">
                <a16:creationId xmlns:a16="http://schemas.microsoft.com/office/drawing/2014/main" id="{B243F94C-FE86-4AD7-9440-3BE6A618D6B0}"/>
              </a:ext>
            </a:extLst>
          </p:cNvPr>
          <p:cNvGrpSpPr/>
          <p:nvPr/>
        </p:nvGrpSpPr>
        <p:grpSpPr>
          <a:xfrm>
            <a:off x="5152145" y="620994"/>
            <a:ext cx="6429309" cy="5616011"/>
            <a:chOff x="5764314" y="787169"/>
            <a:chExt cx="6429309" cy="5616011"/>
          </a:xfrm>
        </p:grpSpPr>
        <p:sp>
          <p:nvSpPr>
            <p:cNvPr id="11" name="Hexagon 10">
              <a:extLst>
                <a:ext uri="{FF2B5EF4-FFF2-40B4-BE49-F238E27FC236}">
                  <a16:creationId xmlns:a16="http://schemas.microsoft.com/office/drawing/2014/main" id="{ABBD3463-A9EB-4EE7-AAE3-B067924D586A}"/>
                </a:ext>
              </a:extLst>
            </p:cNvPr>
            <p:cNvSpPr/>
            <p:nvPr/>
          </p:nvSpPr>
          <p:spPr>
            <a:xfrm rot="19766251">
              <a:off x="5764314" y="787169"/>
              <a:ext cx="6429309" cy="5616011"/>
            </a:xfrm>
            <a:prstGeom prst="hexagon">
              <a:avLst>
                <a:gd name="adj" fmla="val 29227"/>
                <a:gd name="vf" fmla="val 115470"/>
              </a:avLst>
            </a:prstGeom>
            <a:solidFill>
              <a:schemeClr val="bg1"/>
            </a:solidFill>
            <a:ln w="12700">
              <a:solidFill>
                <a:srgbClr val="12223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2" name="Picture 11">
              <a:extLst>
                <a:ext uri="{FF2B5EF4-FFF2-40B4-BE49-F238E27FC236}">
                  <a16:creationId xmlns:a16="http://schemas.microsoft.com/office/drawing/2014/main" id="{ABCEE340-3F5F-40EA-88B3-C7C6F42940EA}"/>
                </a:ext>
              </a:extLst>
            </p:cNvPr>
            <p:cNvPicPr>
              <a:picLocks noChangeAspect="1"/>
            </p:cNvPicPr>
            <p:nvPr/>
          </p:nvPicPr>
          <p:blipFill>
            <a:blip r:embed="rId3"/>
            <a:stretch>
              <a:fillRect/>
            </a:stretch>
          </p:blipFill>
          <p:spPr>
            <a:xfrm>
              <a:off x="9615917" y="2325247"/>
              <a:ext cx="1388949" cy="1539874"/>
            </a:xfrm>
            <a:prstGeom prst="rect">
              <a:avLst/>
            </a:prstGeom>
          </p:spPr>
        </p:pic>
        <p:sp>
          <p:nvSpPr>
            <p:cNvPr id="13" name="Title 1">
              <a:extLst>
                <a:ext uri="{FF2B5EF4-FFF2-40B4-BE49-F238E27FC236}">
                  <a16:creationId xmlns:a16="http://schemas.microsoft.com/office/drawing/2014/main" id="{EB20FCE2-6610-4EB6-8411-C408BC783012}"/>
                </a:ext>
              </a:extLst>
            </p:cNvPr>
            <p:cNvSpPr txBox="1">
              <a:spLocks/>
            </p:cNvSpPr>
            <p:nvPr/>
          </p:nvSpPr>
          <p:spPr>
            <a:xfrm>
              <a:off x="6668838" y="4316928"/>
              <a:ext cx="4788818" cy="898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B09868"/>
                  </a:solidFill>
                  <a:latin typeface="Arial" panose="020B0604020202020204" pitchFamily="34" charset="0"/>
                  <a:cs typeface="Arial" panose="020B0604020202020204" pitchFamily="34" charset="0"/>
                </a:rPr>
                <a:t>Thank You</a:t>
              </a:r>
            </a:p>
          </p:txBody>
        </p:sp>
        <p:cxnSp>
          <p:nvCxnSpPr>
            <p:cNvPr id="14" name="Straight Connector 13">
              <a:extLst>
                <a:ext uri="{FF2B5EF4-FFF2-40B4-BE49-F238E27FC236}">
                  <a16:creationId xmlns:a16="http://schemas.microsoft.com/office/drawing/2014/main" id="{377855EE-9532-4C47-A858-6D3BAA10222D}"/>
                </a:ext>
              </a:extLst>
            </p:cNvPr>
            <p:cNvCxnSpPr/>
            <p:nvPr/>
          </p:nvCxnSpPr>
          <p:spPr>
            <a:xfrm>
              <a:off x="6913979" y="5286902"/>
              <a:ext cx="4310743"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FE430926-1627-4EA7-AC32-4D49203FADEA}"/>
                </a:ext>
              </a:extLst>
            </p:cNvPr>
            <p:cNvCxnSpPr/>
            <p:nvPr/>
          </p:nvCxnSpPr>
          <p:spPr>
            <a:xfrm>
              <a:off x="6906124" y="4245408"/>
              <a:ext cx="4310743" cy="0"/>
            </a:xfrm>
            <a:prstGeom prst="line">
              <a:avLst/>
            </a:prstGeom>
          </p:spPr>
          <p:style>
            <a:lnRef idx="1">
              <a:schemeClr val="accent3"/>
            </a:lnRef>
            <a:fillRef idx="0">
              <a:schemeClr val="accent3"/>
            </a:fillRef>
            <a:effectRef idx="0">
              <a:schemeClr val="accent3"/>
            </a:effectRef>
            <a:fontRef idx="minor">
              <a:schemeClr val="tx1"/>
            </a:fontRef>
          </p:style>
        </p:cxnSp>
      </p:grpSp>
      <p:sp>
        <p:nvSpPr>
          <p:cNvPr id="16" name="Title 1">
            <a:extLst>
              <a:ext uri="{FF2B5EF4-FFF2-40B4-BE49-F238E27FC236}">
                <a16:creationId xmlns:a16="http://schemas.microsoft.com/office/drawing/2014/main" id="{4C9FB145-C296-4D0E-B720-35E5593106E3}"/>
              </a:ext>
            </a:extLst>
          </p:cNvPr>
          <p:cNvSpPr txBox="1">
            <a:spLocks/>
          </p:cNvSpPr>
          <p:nvPr/>
        </p:nvSpPr>
        <p:spPr>
          <a:xfrm>
            <a:off x="158746" y="1911143"/>
            <a:ext cx="4133885" cy="35756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Arial"/>
                <a:cs typeface="Arial"/>
              </a:rPr>
              <a:t>ROELAND NIEUWEBOER</a:t>
            </a:r>
          </a:p>
          <a:p>
            <a:r>
              <a:rPr lang="en-US" sz="2000" b="1" dirty="0">
                <a:solidFill>
                  <a:schemeClr val="bg1"/>
                </a:solidFill>
                <a:latin typeface="Arial"/>
                <a:cs typeface="Arial"/>
              </a:rPr>
              <a:t>	RVA - CHAIRMAN</a:t>
            </a:r>
            <a:endParaRPr lang="en-GB" sz="2000" b="1" dirty="0">
              <a:solidFill>
                <a:schemeClr val="bg1"/>
              </a:solidFill>
              <a:latin typeface="Arial"/>
              <a:cs typeface="Arial"/>
            </a:endParaRPr>
          </a:p>
          <a:p>
            <a:endParaRPr lang="en-US" sz="2000" b="1" dirty="0">
              <a:solidFill>
                <a:schemeClr val="bg1"/>
              </a:solidFill>
              <a:latin typeface="Arial"/>
              <a:cs typeface="Arial"/>
            </a:endParaRPr>
          </a:p>
          <a:p>
            <a:r>
              <a:rPr lang="en-US" sz="2000" b="1" dirty="0">
                <a:solidFill>
                  <a:schemeClr val="bg1"/>
                </a:solidFill>
                <a:latin typeface="Arial"/>
                <a:cs typeface="Arial"/>
              </a:rPr>
              <a:t>JEFF RUDDLE</a:t>
            </a:r>
          </a:p>
          <a:p>
            <a:r>
              <a:rPr lang="en-US" sz="2000" b="1" dirty="0">
                <a:solidFill>
                  <a:schemeClr val="bg1"/>
                </a:solidFill>
                <a:latin typeface="Arial"/>
                <a:cs typeface="Arial"/>
              </a:rPr>
              <a:t> 	UKAS - STRATEGIC 	DEVELOPMENT 	DIRECTOR</a:t>
            </a:r>
          </a:p>
        </p:txBody>
      </p:sp>
      <p:pic>
        <p:nvPicPr>
          <p:cNvPr id="10" name="Afbeelding 13" descr="Rva-wielklem Uni geel-blauw.eps">
            <a:extLst>
              <a:ext uri="{FF2B5EF4-FFF2-40B4-BE49-F238E27FC236}">
                <a16:creationId xmlns:a16="http://schemas.microsoft.com/office/drawing/2014/main" id="{EA34EB1E-718E-4A28-82CD-CAFFB06F7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984" y="2025335"/>
            <a:ext cx="1956822" cy="1613303"/>
          </a:xfrm>
          <a:prstGeom prst="rect">
            <a:avLst/>
          </a:prstGeom>
        </p:spPr>
      </p:pic>
    </p:spTree>
    <p:extLst>
      <p:ext uri="{BB962C8B-B14F-4D97-AF65-F5344CB8AC3E}">
        <p14:creationId xmlns:p14="http://schemas.microsoft.com/office/powerpoint/2010/main" val="180969346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stract blue background, of science and technology graphic design ...">
            <a:extLst>
              <a:ext uri="{FF2B5EF4-FFF2-40B4-BE49-F238E27FC236}">
                <a16:creationId xmlns:a16="http://schemas.microsoft.com/office/drawing/2014/main" id="{1CD7586A-F9BA-4D1F-834C-EFCE03767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E13A22-1482-4A7D-88B2-EC005F368F7B}"/>
              </a:ext>
            </a:extLst>
          </p:cNvPr>
          <p:cNvSpPr/>
          <p:nvPr/>
        </p:nvSpPr>
        <p:spPr>
          <a:xfrm>
            <a:off x="203413" y="278565"/>
            <a:ext cx="11282118" cy="861774"/>
          </a:xfrm>
          <a:prstGeom prst="rect">
            <a:avLst/>
          </a:prstGeom>
        </p:spPr>
        <p:txBody>
          <a:bodyPr wrap="square">
            <a:spAutoFit/>
          </a:bodyPr>
          <a:lstStyle/>
          <a:p>
            <a:pPr algn="ctr"/>
            <a:r>
              <a:rPr lang="en-GB" sz="5000" b="1" u="sng" dirty="0">
                <a:solidFill>
                  <a:schemeClr val="bg1"/>
                </a:solidFill>
                <a:cs typeface="Calibri"/>
              </a:rPr>
              <a:t>Transformation vs Evolution</a:t>
            </a:r>
          </a:p>
        </p:txBody>
      </p:sp>
      <p:sp>
        <p:nvSpPr>
          <p:cNvPr id="12" name="Rectangle 11">
            <a:extLst>
              <a:ext uri="{FF2B5EF4-FFF2-40B4-BE49-F238E27FC236}">
                <a16:creationId xmlns:a16="http://schemas.microsoft.com/office/drawing/2014/main" id="{9B462880-BCC3-4FB6-8C29-3612662F4D3B}"/>
              </a:ext>
            </a:extLst>
          </p:cNvPr>
          <p:cNvSpPr/>
          <p:nvPr/>
        </p:nvSpPr>
        <p:spPr>
          <a:xfrm>
            <a:off x="288364" y="1632183"/>
            <a:ext cx="5310101" cy="4370427"/>
          </a:xfrm>
          <a:prstGeom prst="rect">
            <a:avLst/>
          </a:prstGeom>
        </p:spPr>
        <p:txBody>
          <a:bodyPr wrap="square">
            <a:spAutoFit/>
          </a:bodyPr>
          <a:lstStyle/>
          <a:p>
            <a:pPr lvl="1"/>
            <a:r>
              <a:rPr lang="en-GB" sz="2800" dirty="0">
                <a:solidFill>
                  <a:schemeClr val="bg1"/>
                </a:solidFill>
                <a:cs typeface="Calibri"/>
              </a:rPr>
              <a:t>Introduce technology to solve existing day to day issues</a:t>
            </a:r>
          </a:p>
          <a:p>
            <a:pPr lvl="1"/>
            <a:endParaRPr lang="en-GB" sz="2800" dirty="0">
              <a:solidFill>
                <a:schemeClr val="bg1"/>
              </a:solidFill>
              <a:cs typeface="Calibri"/>
            </a:endParaRPr>
          </a:p>
          <a:p>
            <a:pPr lvl="1"/>
            <a:r>
              <a:rPr lang="en-GB" sz="2800" dirty="0">
                <a:solidFill>
                  <a:schemeClr val="bg1"/>
                </a:solidFill>
                <a:cs typeface="Calibri"/>
              </a:rPr>
              <a:t>Apply data from that technology to:</a:t>
            </a:r>
          </a:p>
          <a:p>
            <a:pPr marL="1371600" lvl="2" indent="-457200">
              <a:buFont typeface="Wingdings" panose="05000000000000000000" pitchFamily="2" charset="2"/>
              <a:buChar char="§"/>
            </a:pPr>
            <a:r>
              <a:rPr lang="en-GB" sz="2200" dirty="0">
                <a:solidFill>
                  <a:schemeClr val="bg1"/>
                </a:solidFill>
                <a:cs typeface="Calibri"/>
              </a:rPr>
              <a:t>Direct strategy</a:t>
            </a:r>
          </a:p>
          <a:p>
            <a:pPr marL="1371600" lvl="2" indent="-457200">
              <a:buFont typeface="Wingdings" panose="05000000000000000000" pitchFamily="2" charset="2"/>
              <a:buChar char="§"/>
            </a:pPr>
            <a:r>
              <a:rPr lang="en-GB" sz="2200" dirty="0">
                <a:solidFill>
                  <a:schemeClr val="bg1"/>
                </a:solidFill>
                <a:cs typeface="Calibri"/>
              </a:rPr>
              <a:t>Maximise performance</a:t>
            </a:r>
          </a:p>
          <a:p>
            <a:pPr marL="1371600" lvl="2" indent="-457200">
              <a:buFont typeface="Wingdings" panose="05000000000000000000" pitchFamily="2" charset="2"/>
              <a:buChar char="§"/>
            </a:pPr>
            <a:r>
              <a:rPr lang="en-GB" sz="2200" dirty="0">
                <a:solidFill>
                  <a:schemeClr val="bg1"/>
                </a:solidFill>
                <a:cs typeface="Calibri"/>
              </a:rPr>
              <a:t>Deliver value to customers and stakeholders</a:t>
            </a:r>
          </a:p>
          <a:p>
            <a:r>
              <a:rPr lang="en-GB" sz="5000" b="1" dirty="0">
                <a:solidFill>
                  <a:srgbClr val="C00000"/>
                </a:solidFill>
                <a:cs typeface="Calibri"/>
              </a:rPr>
              <a:t>Digital Evolution</a:t>
            </a:r>
          </a:p>
        </p:txBody>
      </p:sp>
      <p:sp>
        <p:nvSpPr>
          <p:cNvPr id="13" name="Rectangle 12">
            <a:extLst>
              <a:ext uri="{FF2B5EF4-FFF2-40B4-BE49-F238E27FC236}">
                <a16:creationId xmlns:a16="http://schemas.microsoft.com/office/drawing/2014/main" id="{F8B2551E-FFC8-43C6-B5D7-B0D83642472B}"/>
              </a:ext>
            </a:extLst>
          </p:cNvPr>
          <p:cNvSpPr/>
          <p:nvPr/>
        </p:nvSpPr>
        <p:spPr>
          <a:xfrm>
            <a:off x="5598465" y="1465201"/>
            <a:ext cx="6575690" cy="3539430"/>
          </a:xfrm>
          <a:prstGeom prst="rect">
            <a:avLst/>
          </a:prstGeom>
        </p:spPr>
        <p:txBody>
          <a:bodyPr wrap="square">
            <a:spAutoFit/>
          </a:bodyPr>
          <a:lstStyle/>
          <a:p>
            <a:r>
              <a:rPr lang="en-GB" sz="5400" b="1" dirty="0">
                <a:solidFill>
                  <a:srgbClr val="C00000"/>
                </a:solidFill>
                <a:cs typeface="Calibri"/>
              </a:rPr>
              <a:t>Digital Transformation</a:t>
            </a:r>
          </a:p>
          <a:p>
            <a:pPr lvl="1"/>
            <a:r>
              <a:rPr lang="en-GB" sz="2800" dirty="0">
                <a:solidFill>
                  <a:schemeClr val="bg1"/>
                </a:solidFill>
                <a:cs typeface="Calibri"/>
              </a:rPr>
              <a:t>Integration of digital technology in all areas of the business</a:t>
            </a:r>
          </a:p>
          <a:p>
            <a:pPr lvl="1"/>
            <a:endParaRPr lang="en-GB" sz="2800" dirty="0">
              <a:solidFill>
                <a:schemeClr val="bg1"/>
              </a:solidFill>
              <a:cs typeface="Calibri"/>
            </a:endParaRPr>
          </a:p>
          <a:p>
            <a:pPr lvl="1"/>
            <a:r>
              <a:rPr lang="en-GB" sz="2800" dirty="0">
                <a:solidFill>
                  <a:schemeClr val="bg1"/>
                </a:solidFill>
                <a:cs typeface="Calibri"/>
              </a:rPr>
              <a:t>Fundamental change to business operations and delivery of value</a:t>
            </a:r>
          </a:p>
          <a:p>
            <a:pPr marL="685800" indent="-685800">
              <a:buFont typeface="Arial" panose="020B0604020202020204" pitchFamily="34" charset="0"/>
              <a:buChar char="•"/>
            </a:pPr>
            <a:endParaRPr lang="en-GB" sz="3000" b="1" dirty="0">
              <a:solidFill>
                <a:schemeClr val="bg1"/>
              </a:solidFill>
              <a:cs typeface="Calibri"/>
            </a:endParaRPr>
          </a:p>
        </p:txBody>
      </p:sp>
      <p:pic>
        <p:nvPicPr>
          <p:cNvPr id="8" name="Picture 7" descr="A close up of a sign&#10;&#10;Description automatically generated">
            <a:extLst>
              <a:ext uri="{FF2B5EF4-FFF2-40B4-BE49-F238E27FC236}">
                <a16:creationId xmlns:a16="http://schemas.microsoft.com/office/drawing/2014/main" id="{C3A52733-4BC9-46C5-A574-AAA7C8B9E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7246" y="278565"/>
            <a:ext cx="1080000" cy="908071"/>
          </a:xfrm>
          <a:prstGeom prst="rect">
            <a:avLst/>
          </a:prstGeom>
        </p:spPr>
      </p:pic>
      <p:pic>
        <p:nvPicPr>
          <p:cNvPr id="9" name="Afbeelding 13" descr="Rva-wielklem Uni geel-blauw.eps">
            <a:extLst>
              <a:ext uri="{FF2B5EF4-FFF2-40B4-BE49-F238E27FC236}">
                <a16:creationId xmlns:a16="http://schemas.microsoft.com/office/drawing/2014/main" id="{59B7C634-8E2B-4757-866F-916BDB9FD0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7662" y="250469"/>
            <a:ext cx="1169584" cy="964264"/>
          </a:xfrm>
          <a:prstGeom prst="rect">
            <a:avLst/>
          </a:prstGeom>
        </p:spPr>
      </p:pic>
    </p:spTree>
    <p:extLst>
      <p:ext uri="{BB962C8B-B14F-4D97-AF65-F5344CB8AC3E}">
        <p14:creationId xmlns:p14="http://schemas.microsoft.com/office/powerpoint/2010/main" val="1115441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0EF314-61DD-4E23-A70F-F1C174F40FDE}"/>
              </a:ext>
            </a:extLst>
          </p:cNvPr>
          <p:cNvPicPr>
            <a:picLocks noChangeAspect="1"/>
          </p:cNvPicPr>
          <p:nvPr/>
        </p:nvPicPr>
        <p:blipFill rotWithShape="1">
          <a:blip r:embed="rId3">
            <a:extLst>
              <a:ext uri="{28A0092B-C50C-407E-A947-70E740481C1C}">
                <a14:useLocalDpi xmlns:a14="http://schemas.microsoft.com/office/drawing/2010/main" val="0"/>
              </a:ext>
            </a:extLst>
          </a:blip>
          <a:srcRect b="37462"/>
          <a:stretch/>
        </p:blipFill>
        <p:spPr>
          <a:xfrm>
            <a:off x="10654030" y="201495"/>
            <a:ext cx="1097133" cy="1207102"/>
          </a:xfrm>
          <a:prstGeom prst="rect">
            <a:avLst/>
          </a:prstGeom>
        </p:spPr>
      </p:pic>
      <p:cxnSp>
        <p:nvCxnSpPr>
          <p:cNvPr id="9" name="Straight Connector 8">
            <a:extLst>
              <a:ext uri="{FF2B5EF4-FFF2-40B4-BE49-F238E27FC236}">
                <a16:creationId xmlns:a16="http://schemas.microsoft.com/office/drawing/2014/main" id="{1A0E290C-2926-45A4-AD87-755BF476B761}"/>
              </a:ext>
            </a:extLst>
          </p:cNvPr>
          <p:cNvCxnSpPr>
            <a:cxnSpLocks/>
          </p:cNvCxnSpPr>
          <p:nvPr/>
        </p:nvCxnSpPr>
        <p:spPr>
          <a:xfrm>
            <a:off x="452487" y="1465201"/>
            <a:ext cx="1126918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ext Placeholder 17">
            <a:extLst>
              <a:ext uri="{FF2B5EF4-FFF2-40B4-BE49-F238E27FC236}">
                <a16:creationId xmlns:a16="http://schemas.microsoft.com/office/drawing/2014/main" id="{2D47A28D-6778-490B-ADCB-C6AF24288B41}"/>
              </a:ext>
            </a:extLst>
          </p:cNvPr>
          <p:cNvSpPr txBox="1">
            <a:spLocks/>
          </p:cNvSpPr>
          <p:nvPr/>
        </p:nvSpPr>
        <p:spPr>
          <a:xfrm>
            <a:off x="452303" y="376715"/>
            <a:ext cx="9682829" cy="800100"/>
          </a:xfrm>
          <a:prstGeom prst="rect">
            <a:avLst/>
          </a:prstGeom>
        </p:spPr>
        <p:txBody>
          <a:bodyPr vert="horz" lIns="91440" tIns="45720" rIns="91440" bIns="45720" rtlCol="0" anchor="ctr"/>
          <a:lstStyle>
            <a:defPPr>
              <a:defRPr lang="en-US"/>
            </a:defPPr>
            <a:lvl1pPr marL="0" indent="0" algn="l" defTabSz="914400" rtl="0" eaLnBrk="1" latinLnBrk="0" hangingPunct="1">
              <a:buNone/>
              <a:defRPr sz="40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b="0" dirty="0">
              <a:solidFill>
                <a:schemeClr val="tx1">
                  <a:lumMod val="75000"/>
                  <a:lumOff val="25000"/>
                </a:schemeClr>
              </a:solidFill>
              <a:latin typeface="Arial"/>
              <a:cs typeface="Arial"/>
            </a:endParaRPr>
          </a:p>
        </p:txBody>
      </p:sp>
      <p:pic>
        <p:nvPicPr>
          <p:cNvPr id="1026" name="Picture 2" descr="A Comparative Analysis of COVID-19 Responses and their Effects on ...">
            <a:extLst>
              <a:ext uri="{FF2B5EF4-FFF2-40B4-BE49-F238E27FC236}">
                <a16:creationId xmlns:a16="http://schemas.microsoft.com/office/drawing/2014/main" id="{6AD2BB57-70B0-4E8A-BEE9-2F93F3D22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5483F9-618B-448E-A09E-5BBEB0F30F6A}"/>
              </a:ext>
            </a:extLst>
          </p:cNvPr>
          <p:cNvSpPr/>
          <p:nvPr/>
        </p:nvSpPr>
        <p:spPr>
          <a:xfrm>
            <a:off x="5933950" y="1461581"/>
            <a:ext cx="5558068" cy="861774"/>
          </a:xfrm>
          <a:prstGeom prst="rect">
            <a:avLst/>
          </a:prstGeom>
        </p:spPr>
        <p:txBody>
          <a:bodyPr wrap="square">
            <a:spAutoFit/>
          </a:bodyPr>
          <a:lstStyle/>
          <a:p>
            <a:r>
              <a:rPr lang="en-GB" sz="5000" b="1" dirty="0">
                <a:solidFill>
                  <a:schemeClr val="bg1"/>
                </a:solidFill>
                <a:cs typeface="Calibri"/>
              </a:rPr>
              <a:t>Impact of COVID-19</a:t>
            </a:r>
          </a:p>
        </p:txBody>
      </p:sp>
      <p:pic>
        <p:nvPicPr>
          <p:cNvPr id="7" name="Picture 6" descr="A close up of a sign&#10;&#10;Description automatically generated">
            <a:extLst>
              <a:ext uri="{FF2B5EF4-FFF2-40B4-BE49-F238E27FC236}">
                <a16:creationId xmlns:a16="http://schemas.microsoft.com/office/drawing/2014/main" id="{D13E2774-92E1-4B6D-881B-005AA6511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018" y="176795"/>
            <a:ext cx="1080000" cy="908071"/>
          </a:xfrm>
          <a:prstGeom prst="rect">
            <a:avLst/>
          </a:prstGeom>
        </p:spPr>
      </p:pic>
      <p:pic>
        <p:nvPicPr>
          <p:cNvPr id="11" name="Picture 2" descr="What Do Retail Leaders Need to Embrace During COVID-19? | by Marcus  Magarian | Medium">
            <a:extLst>
              <a:ext uri="{FF2B5EF4-FFF2-40B4-BE49-F238E27FC236}">
                <a16:creationId xmlns:a16="http://schemas.microsoft.com/office/drawing/2014/main" id="{6B5B6C29-4502-4F5A-AC20-78DA1D4B56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719" y="2698428"/>
            <a:ext cx="5201086" cy="2465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Afbeelding 13" descr="Rva-wielklem Uni geel-blauw.eps">
            <a:extLst>
              <a:ext uri="{FF2B5EF4-FFF2-40B4-BE49-F238E27FC236}">
                <a16:creationId xmlns:a16="http://schemas.microsoft.com/office/drawing/2014/main" id="{AA50762C-EC51-470F-99E4-80AC73E28D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2434" y="159496"/>
            <a:ext cx="1169584" cy="964264"/>
          </a:xfrm>
          <a:prstGeom prst="rect">
            <a:avLst/>
          </a:prstGeom>
        </p:spPr>
      </p:pic>
    </p:spTree>
    <p:extLst>
      <p:ext uri="{BB962C8B-B14F-4D97-AF65-F5344CB8AC3E}">
        <p14:creationId xmlns:p14="http://schemas.microsoft.com/office/powerpoint/2010/main" val="371572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C94377-8693-4D65-ADEE-AB5E65BABAF3}"/>
              </a:ext>
            </a:extLst>
          </p:cNvPr>
          <p:cNvSpPr/>
          <p:nvPr/>
        </p:nvSpPr>
        <p:spPr>
          <a:xfrm>
            <a:off x="7464614" y="1783959"/>
            <a:ext cx="4087306" cy="2889114"/>
          </a:xfrm>
          <a:custGeom>
            <a:avLst/>
            <a:gdLst>
              <a:gd name="connsiteX0" fmla="*/ 0 w 5558068"/>
              <a:gd name="connsiteY0" fmla="*/ 0 h 2400657"/>
              <a:gd name="connsiteX1" fmla="*/ 611387 w 5558068"/>
              <a:gd name="connsiteY1" fmla="*/ 0 h 2400657"/>
              <a:gd name="connsiteX2" fmla="*/ 1000452 w 5558068"/>
              <a:gd name="connsiteY2" fmla="*/ 0 h 2400657"/>
              <a:gd name="connsiteX3" fmla="*/ 1667420 w 5558068"/>
              <a:gd name="connsiteY3" fmla="*/ 0 h 2400657"/>
              <a:gd name="connsiteX4" fmla="*/ 2334389 w 5558068"/>
              <a:gd name="connsiteY4" fmla="*/ 0 h 2400657"/>
              <a:gd name="connsiteX5" fmla="*/ 3001357 w 5558068"/>
              <a:gd name="connsiteY5" fmla="*/ 0 h 2400657"/>
              <a:gd name="connsiteX6" fmla="*/ 3501583 w 5558068"/>
              <a:gd name="connsiteY6" fmla="*/ 0 h 2400657"/>
              <a:gd name="connsiteX7" fmla="*/ 4057390 w 5558068"/>
              <a:gd name="connsiteY7" fmla="*/ 0 h 2400657"/>
              <a:gd name="connsiteX8" fmla="*/ 4502035 w 5558068"/>
              <a:gd name="connsiteY8" fmla="*/ 0 h 2400657"/>
              <a:gd name="connsiteX9" fmla="*/ 4891100 w 5558068"/>
              <a:gd name="connsiteY9" fmla="*/ 0 h 2400657"/>
              <a:gd name="connsiteX10" fmla="*/ 5558068 w 5558068"/>
              <a:gd name="connsiteY10" fmla="*/ 0 h 2400657"/>
              <a:gd name="connsiteX11" fmla="*/ 5558068 w 5558068"/>
              <a:gd name="connsiteY11" fmla="*/ 480131 h 2400657"/>
              <a:gd name="connsiteX12" fmla="*/ 5558068 w 5558068"/>
              <a:gd name="connsiteY12" fmla="*/ 984269 h 2400657"/>
              <a:gd name="connsiteX13" fmla="*/ 5558068 w 5558068"/>
              <a:gd name="connsiteY13" fmla="*/ 1416388 h 2400657"/>
              <a:gd name="connsiteX14" fmla="*/ 5558068 w 5558068"/>
              <a:gd name="connsiteY14" fmla="*/ 1824499 h 2400657"/>
              <a:gd name="connsiteX15" fmla="*/ 5558068 w 5558068"/>
              <a:gd name="connsiteY15" fmla="*/ 2400657 h 2400657"/>
              <a:gd name="connsiteX16" fmla="*/ 5002261 w 5558068"/>
              <a:gd name="connsiteY16" fmla="*/ 2400657 h 2400657"/>
              <a:gd name="connsiteX17" fmla="*/ 4613196 w 5558068"/>
              <a:gd name="connsiteY17" fmla="*/ 2400657 h 2400657"/>
              <a:gd name="connsiteX18" fmla="*/ 3946228 w 5558068"/>
              <a:gd name="connsiteY18" fmla="*/ 2400657 h 2400657"/>
              <a:gd name="connsiteX19" fmla="*/ 3501583 w 5558068"/>
              <a:gd name="connsiteY19" fmla="*/ 2400657 h 2400657"/>
              <a:gd name="connsiteX20" fmla="*/ 2890195 w 5558068"/>
              <a:gd name="connsiteY20" fmla="*/ 2400657 h 2400657"/>
              <a:gd name="connsiteX21" fmla="*/ 2389969 w 5558068"/>
              <a:gd name="connsiteY21" fmla="*/ 2400657 h 2400657"/>
              <a:gd name="connsiteX22" fmla="*/ 1834162 w 5558068"/>
              <a:gd name="connsiteY22" fmla="*/ 2400657 h 2400657"/>
              <a:gd name="connsiteX23" fmla="*/ 1278356 w 5558068"/>
              <a:gd name="connsiteY23" fmla="*/ 2400657 h 2400657"/>
              <a:gd name="connsiteX24" fmla="*/ 611387 w 5558068"/>
              <a:gd name="connsiteY24" fmla="*/ 2400657 h 2400657"/>
              <a:gd name="connsiteX25" fmla="*/ 0 w 5558068"/>
              <a:gd name="connsiteY25" fmla="*/ 2400657 h 2400657"/>
              <a:gd name="connsiteX26" fmla="*/ 0 w 5558068"/>
              <a:gd name="connsiteY26" fmla="*/ 1944532 h 2400657"/>
              <a:gd name="connsiteX27" fmla="*/ 0 w 5558068"/>
              <a:gd name="connsiteY27" fmla="*/ 1536420 h 2400657"/>
              <a:gd name="connsiteX28" fmla="*/ 0 w 5558068"/>
              <a:gd name="connsiteY28" fmla="*/ 1032283 h 2400657"/>
              <a:gd name="connsiteX29" fmla="*/ 0 w 5558068"/>
              <a:gd name="connsiteY29" fmla="*/ 552151 h 2400657"/>
              <a:gd name="connsiteX30" fmla="*/ 0 w 5558068"/>
              <a:gd name="connsiteY30" fmla="*/ 0 h 24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58068" h="2400657" fill="none" extrusionOk="0">
                <a:moveTo>
                  <a:pt x="0" y="0"/>
                </a:moveTo>
                <a:cubicBezTo>
                  <a:pt x="231363" y="-36020"/>
                  <a:pt x="322729" y="5800"/>
                  <a:pt x="611387" y="0"/>
                </a:cubicBezTo>
                <a:cubicBezTo>
                  <a:pt x="900045" y="-5800"/>
                  <a:pt x="902668" y="20477"/>
                  <a:pt x="1000452" y="0"/>
                </a:cubicBezTo>
                <a:cubicBezTo>
                  <a:pt x="1098236" y="-20477"/>
                  <a:pt x="1466797" y="17649"/>
                  <a:pt x="1667420" y="0"/>
                </a:cubicBezTo>
                <a:cubicBezTo>
                  <a:pt x="1868043" y="-17649"/>
                  <a:pt x="2096488" y="68500"/>
                  <a:pt x="2334389" y="0"/>
                </a:cubicBezTo>
                <a:cubicBezTo>
                  <a:pt x="2572290" y="-68500"/>
                  <a:pt x="2791783" y="68427"/>
                  <a:pt x="3001357" y="0"/>
                </a:cubicBezTo>
                <a:cubicBezTo>
                  <a:pt x="3210931" y="-68427"/>
                  <a:pt x="3342438" y="45143"/>
                  <a:pt x="3501583" y="0"/>
                </a:cubicBezTo>
                <a:cubicBezTo>
                  <a:pt x="3660728" y="-45143"/>
                  <a:pt x="3810662" y="25255"/>
                  <a:pt x="4057390" y="0"/>
                </a:cubicBezTo>
                <a:cubicBezTo>
                  <a:pt x="4304118" y="-25255"/>
                  <a:pt x="4333816" y="39741"/>
                  <a:pt x="4502035" y="0"/>
                </a:cubicBezTo>
                <a:cubicBezTo>
                  <a:pt x="4670254" y="-39741"/>
                  <a:pt x="4737258" y="28065"/>
                  <a:pt x="4891100" y="0"/>
                </a:cubicBezTo>
                <a:cubicBezTo>
                  <a:pt x="5044943" y="-28065"/>
                  <a:pt x="5264200" y="5892"/>
                  <a:pt x="5558068" y="0"/>
                </a:cubicBezTo>
                <a:cubicBezTo>
                  <a:pt x="5607856" y="193983"/>
                  <a:pt x="5557096" y="370674"/>
                  <a:pt x="5558068" y="480131"/>
                </a:cubicBezTo>
                <a:cubicBezTo>
                  <a:pt x="5559040" y="589588"/>
                  <a:pt x="5519941" y="779638"/>
                  <a:pt x="5558068" y="984269"/>
                </a:cubicBezTo>
                <a:cubicBezTo>
                  <a:pt x="5596195" y="1188900"/>
                  <a:pt x="5533277" y="1316735"/>
                  <a:pt x="5558068" y="1416388"/>
                </a:cubicBezTo>
                <a:cubicBezTo>
                  <a:pt x="5582859" y="1516041"/>
                  <a:pt x="5509111" y="1654951"/>
                  <a:pt x="5558068" y="1824499"/>
                </a:cubicBezTo>
                <a:cubicBezTo>
                  <a:pt x="5607025" y="1994047"/>
                  <a:pt x="5497987" y="2211348"/>
                  <a:pt x="5558068" y="2400657"/>
                </a:cubicBezTo>
                <a:cubicBezTo>
                  <a:pt x="5389976" y="2458289"/>
                  <a:pt x="5225081" y="2397595"/>
                  <a:pt x="5002261" y="2400657"/>
                </a:cubicBezTo>
                <a:cubicBezTo>
                  <a:pt x="4779441" y="2403719"/>
                  <a:pt x="4746449" y="2389337"/>
                  <a:pt x="4613196" y="2400657"/>
                </a:cubicBezTo>
                <a:cubicBezTo>
                  <a:pt x="4479943" y="2411977"/>
                  <a:pt x="4082279" y="2348031"/>
                  <a:pt x="3946228" y="2400657"/>
                </a:cubicBezTo>
                <a:cubicBezTo>
                  <a:pt x="3810177" y="2453283"/>
                  <a:pt x="3644897" y="2366040"/>
                  <a:pt x="3501583" y="2400657"/>
                </a:cubicBezTo>
                <a:cubicBezTo>
                  <a:pt x="3358270" y="2435274"/>
                  <a:pt x="3123685" y="2381374"/>
                  <a:pt x="2890195" y="2400657"/>
                </a:cubicBezTo>
                <a:cubicBezTo>
                  <a:pt x="2656705" y="2419940"/>
                  <a:pt x="2524621" y="2382184"/>
                  <a:pt x="2389969" y="2400657"/>
                </a:cubicBezTo>
                <a:cubicBezTo>
                  <a:pt x="2255317" y="2419130"/>
                  <a:pt x="2066926" y="2335922"/>
                  <a:pt x="1834162" y="2400657"/>
                </a:cubicBezTo>
                <a:cubicBezTo>
                  <a:pt x="1601398" y="2465392"/>
                  <a:pt x="1432955" y="2363017"/>
                  <a:pt x="1278356" y="2400657"/>
                </a:cubicBezTo>
                <a:cubicBezTo>
                  <a:pt x="1123757" y="2438297"/>
                  <a:pt x="900504" y="2322989"/>
                  <a:pt x="611387" y="2400657"/>
                </a:cubicBezTo>
                <a:cubicBezTo>
                  <a:pt x="322270" y="2478325"/>
                  <a:pt x="255452" y="2367455"/>
                  <a:pt x="0" y="2400657"/>
                </a:cubicBezTo>
                <a:cubicBezTo>
                  <a:pt x="-24076" y="2250114"/>
                  <a:pt x="4935" y="2050190"/>
                  <a:pt x="0" y="1944532"/>
                </a:cubicBezTo>
                <a:cubicBezTo>
                  <a:pt x="-4935" y="1838875"/>
                  <a:pt x="19900" y="1734172"/>
                  <a:pt x="0" y="1536420"/>
                </a:cubicBezTo>
                <a:cubicBezTo>
                  <a:pt x="-19900" y="1338668"/>
                  <a:pt x="59400" y="1160954"/>
                  <a:pt x="0" y="1032283"/>
                </a:cubicBezTo>
                <a:cubicBezTo>
                  <a:pt x="-59400" y="903612"/>
                  <a:pt x="10539" y="718070"/>
                  <a:pt x="0" y="552151"/>
                </a:cubicBezTo>
                <a:cubicBezTo>
                  <a:pt x="-10539" y="386232"/>
                  <a:pt x="19181" y="182732"/>
                  <a:pt x="0" y="0"/>
                </a:cubicBezTo>
                <a:close/>
              </a:path>
              <a:path w="5558068" h="2400657" stroke="0" extrusionOk="0">
                <a:moveTo>
                  <a:pt x="0" y="0"/>
                </a:moveTo>
                <a:cubicBezTo>
                  <a:pt x="261908" y="-62490"/>
                  <a:pt x="400152" y="14450"/>
                  <a:pt x="555807" y="0"/>
                </a:cubicBezTo>
                <a:cubicBezTo>
                  <a:pt x="711462" y="-14450"/>
                  <a:pt x="942888" y="47744"/>
                  <a:pt x="1222775" y="0"/>
                </a:cubicBezTo>
                <a:cubicBezTo>
                  <a:pt x="1502662" y="-47744"/>
                  <a:pt x="1534557" y="7799"/>
                  <a:pt x="1778582" y="0"/>
                </a:cubicBezTo>
                <a:cubicBezTo>
                  <a:pt x="2022607" y="-7799"/>
                  <a:pt x="2177540" y="58940"/>
                  <a:pt x="2278808" y="0"/>
                </a:cubicBezTo>
                <a:cubicBezTo>
                  <a:pt x="2380076" y="-58940"/>
                  <a:pt x="2515822" y="28696"/>
                  <a:pt x="2667873" y="0"/>
                </a:cubicBezTo>
                <a:cubicBezTo>
                  <a:pt x="2819924" y="-28696"/>
                  <a:pt x="3077978" y="35417"/>
                  <a:pt x="3334841" y="0"/>
                </a:cubicBezTo>
                <a:cubicBezTo>
                  <a:pt x="3591704" y="-35417"/>
                  <a:pt x="3665014" y="13224"/>
                  <a:pt x="3779486" y="0"/>
                </a:cubicBezTo>
                <a:cubicBezTo>
                  <a:pt x="3893958" y="-13224"/>
                  <a:pt x="4129296" y="69902"/>
                  <a:pt x="4446454" y="0"/>
                </a:cubicBezTo>
                <a:cubicBezTo>
                  <a:pt x="4763612" y="-69902"/>
                  <a:pt x="5133621" y="89102"/>
                  <a:pt x="5558068" y="0"/>
                </a:cubicBezTo>
                <a:cubicBezTo>
                  <a:pt x="5586074" y="194097"/>
                  <a:pt x="5531138" y="213434"/>
                  <a:pt x="5558068" y="408112"/>
                </a:cubicBezTo>
                <a:cubicBezTo>
                  <a:pt x="5584998" y="602790"/>
                  <a:pt x="5540189" y="810929"/>
                  <a:pt x="5558068" y="936256"/>
                </a:cubicBezTo>
                <a:cubicBezTo>
                  <a:pt x="5575947" y="1061583"/>
                  <a:pt x="5520183" y="1187056"/>
                  <a:pt x="5558068" y="1344368"/>
                </a:cubicBezTo>
                <a:cubicBezTo>
                  <a:pt x="5595953" y="1501680"/>
                  <a:pt x="5518617" y="1611858"/>
                  <a:pt x="5558068" y="1776486"/>
                </a:cubicBezTo>
                <a:cubicBezTo>
                  <a:pt x="5597519" y="1941114"/>
                  <a:pt x="5493565" y="2197873"/>
                  <a:pt x="5558068" y="2400657"/>
                </a:cubicBezTo>
                <a:cubicBezTo>
                  <a:pt x="5340939" y="2433252"/>
                  <a:pt x="5179990" y="2370797"/>
                  <a:pt x="5057842" y="2400657"/>
                </a:cubicBezTo>
                <a:cubicBezTo>
                  <a:pt x="4935694" y="2430517"/>
                  <a:pt x="4725662" y="2395315"/>
                  <a:pt x="4557616" y="2400657"/>
                </a:cubicBezTo>
                <a:cubicBezTo>
                  <a:pt x="4389570" y="2405999"/>
                  <a:pt x="4255135" y="2342870"/>
                  <a:pt x="4057390" y="2400657"/>
                </a:cubicBezTo>
                <a:cubicBezTo>
                  <a:pt x="3859645" y="2458444"/>
                  <a:pt x="3753170" y="2384682"/>
                  <a:pt x="3668325" y="2400657"/>
                </a:cubicBezTo>
                <a:cubicBezTo>
                  <a:pt x="3583481" y="2416632"/>
                  <a:pt x="3306575" y="2367100"/>
                  <a:pt x="3112518" y="2400657"/>
                </a:cubicBezTo>
                <a:cubicBezTo>
                  <a:pt x="2918461" y="2434214"/>
                  <a:pt x="2726827" y="2378242"/>
                  <a:pt x="2501131" y="2400657"/>
                </a:cubicBezTo>
                <a:cubicBezTo>
                  <a:pt x="2275435" y="2423072"/>
                  <a:pt x="2269625" y="2361079"/>
                  <a:pt x="2112066" y="2400657"/>
                </a:cubicBezTo>
                <a:cubicBezTo>
                  <a:pt x="1954507" y="2440235"/>
                  <a:pt x="1814671" y="2387990"/>
                  <a:pt x="1611840" y="2400657"/>
                </a:cubicBezTo>
                <a:cubicBezTo>
                  <a:pt x="1409009" y="2413324"/>
                  <a:pt x="1281203" y="2380266"/>
                  <a:pt x="1056033" y="2400657"/>
                </a:cubicBezTo>
                <a:cubicBezTo>
                  <a:pt x="830863" y="2421048"/>
                  <a:pt x="301649" y="2315907"/>
                  <a:pt x="0" y="2400657"/>
                </a:cubicBezTo>
                <a:cubicBezTo>
                  <a:pt x="-40295" y="2229403"/>
                  <a:pt x="6813" y="2158672"/>
                  <a:pt x="0" y="1992545"/>
                </a:cubicBezTo>
                <a:cubicBezTo>
                  <a:pt x="-6813" y="1826418"/>
                  <a:pt x="10555" y="1661339"/>
                  <a:pt x="0" y="1512414"/>
                </a:cubicBezTo>
                <a:cubicBezTo>
                  <a:pt x="-10555" y="1363489"/>
                  <a:pt x="26120" y="1234287"/>
                  <a:pt x="0" y="1032283"/>
                </a:cubicBezTo>
                <a:cubicBezTo>
                  <a:pt x="-26120" y="830279"/>
                  <a:pt x="41322" y="683852"/>
                  <a:pt x="0" y="576158"/>
                </a:cubicBezTo>
                <a:cubicBezTo>
                  <a:pt x="-41322" y="468465"/>
                  <a:pt x="39409" y="159033"/>
                  <a:pt x="0" y="0"/>
                </a:cubicBezTo>
                <a:close/>
              </a:path>
            </a:pathLst>
          </a:cu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r>
              <a:rPr lang="en-US" sz="5000" b="1" dirty="0">
                <a:solidFill>
                  <a:schemeClr val="tx1"/>
                </a:solidFill>
                <a:latin typeface="+mj-lt"/>
                <a:ea typeface="+mj-ea"/>
                <a:cs typeface="+mj-cs"/>
              </a:rPr>
              <a:t>What is driving the changes we see with </a:t>
            </a:r>
            <a:r>
              <a:rPr lang="en-US" sz="5000" b="1" dirty="0" err="1">
                <a:solidFill>
                  <a:schemeClr val="tx1"/>
                </a:solidFill>
                <a:latin typeface="+mj-lt"/>
                <a:ea typeface="+mj-ea"/>
                <a:cs typeface="+mj-cs"/>
              </a:rPr>
              <a:t>digitalisation</a:t>
            </a:r>
            <a:r>
              <a:rPr lang="en-US" sz="5000" b="1" dirty="0">
                <a:solidFill>
                  <a:schemeClr val="tx1"/>
                </a:solidFill>
                <a:latin typeface="+mj-lt"/>
                <a:ea typeface="+mj-ea"/>
                <a:cs typeface="+mj-cs"/>
              </a:rPr>
              <a:t>?</a:t>
            </a:r>
          </a:p>
        </p:txBody>
      </p:sp>
      <p:sp>
        <p:nvSpPr>
          <p:cNvPr id="135" name="Freeform: Shape 13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How to build The Matrix | TechCrunch">
            <a:extLst>
              <a:ext uri="{FF2B5EF4-FFF2-40B4-BE49-F238E27FC236}">
                <a16:creationId xmlns:a16="http://schemas.microsoft.com/office/drawing/2014/main" id="{D1A82FCF-5628-4F54-B42C-59EA0B34E2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52" r="7086" b="2"/>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468F8CC3-7118-4E00-92FE-327A9A7F9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2018" y="176795"/>
            <a:ext cx="1080000" cy="908071"/>
          </a:xfrm>
          <a:prstGeom prst="rect">
            <a:avLst/>
          </a:prstGeom>
        </p:spPr>
      </p:pic>
      <p:pic>
        <p:nvPicPr>
          <p:cNvPr id="6" name="Afbeelding 13" descr="Rva-wielklem Uni geel-blauw.eps">
            <a:extLst>
              <a:ext uri="{FF2B5EF4-FFF2-40B4-BE49-F238E27FC236}">
                <a16:creationId xmlns:a16="http://schemas.microsoft.com/office/drawing/2014/main" id="{9C65147F-0CD0-4C18-99EF-37C7C6ED6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2878" y="176795"/>
            <a:ext cx="1169584" cy="964264"/>
          </a:xfrm>
          <a:prstGeom prst="rect">
            <a:avLst/>
          </a:prstGeom>
        </p:spPr>
      </p:pic>
    </p:spTree>
    <p:extLst>
      <p:ext uri="{BB962C8B-B14F-4D97-AF65-F5344CB8AC3E}">
        <p14:creationId xmlns:p14="http://schemas.microsoft.com/office/powerpoint/2010/main" val="1673075678"/>
      </p:ext>
    </p:extLst>
  </p:cSld>
  <p:clrMapOvr>
    <a:overrideClrMapping bg1="dk1" tx1="lt1" bg2="dk2" tx2="lt2" accent1="accent1" accent2="accent2" accent3="accent3" accent4="accent4" accent5="accent5" accent6="accent6" hlink="hlink" folHlink="folHlink"/>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Making best use of data</a:t>
            </a:r>
          </a:p>
        </p:txBody>
      </p:sp>
      <p:pic>
        <p:nvPicPr>
          <p:cNvPr id="3" name="Picture 2">
            <a:extLst>
              <a:ext uri="{FF2B5EF4-FFF2-40B4-BE49-F238E27FC236}">
                <a16:creationId xmlns:a16="http://schemas.microsoft.com/office/drawing/2014/main" id="{6079C6DD-E52C-4EF8-AA60-6AE7084BD14A}"/>
              </a:ext>
            </a:extLst>
          </p:cNvPr>
          <p:cNvPicPr>
            <a:picLocks noChangeAspect="1"/>
          </p:cNvPicPr>
          <p:nvPr/>
        </p:nvPicPr>
        <p:blipFill rotWithShape="1">
          <a:blip r:embed="rId3"/>
          <a:srcRect l="20424" r="22161" b="-2"/>
          <a:stretch/>
        </p:blipFill>
        <p:spPr>
          <a:xfrm>
            <a:off x="20" y="10"/>
            <a:ext cx="4059916" cy="4242806"/>
          </a:xfrm>
          <a:prstGeom prst="rect">
            <a:avLst/>
          </a:prstGeom>
        </p:spPr>
      </p:pic>
      <p:pic>
        <p:nvPicPr>
          <p:cNvPr id="1026" name="Picture 2" descr="Council Post: 12 Things Pop Culture Gets Wrong About Artificial ...">
            <a:extLst>
              <a:ext uri="{FF2B5EF4-FFF2-40B4-BE49-F238E27FC236}">
                <a16:creationId xmlns:a16="http://schemas.microsoft.com/office/drawing/2014/main" id="{33FFE318-726E-40A6-B0A5-4ECD8E89FF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43" r="16557" b="3"/>
          <a:stretch/>
        </p:blipFill>
        <p:spPr bwMode="auto">
          <a:xfrm>
            <a:off x="4090482" y="-1"/>
            <a:ext cx="4062918" cy="4242816"/>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C64496B-887D-42ED-B0D2-DA41A950D852}"/>
              </a:ext>
            </a:extLst>
          </p:cNvPr>
          <p:cNvPicPr>
            <a:picLocks noChangeAspect="1"/>
          </p:cNvPicPr>
          <p:nvPr/>
        </p:nvPicPr>
        <p:blipFill rotWithShape="1">
          <a:blip r:embed="rId5"/>
          <a:srcRect l="17689" r="18439" b="2"/>
          <a:stretch/>
        </p:blipFill>
        <p:spPr>
          <a:xfrm>
            <a:off x="8132064" y="10"/>
            <a:ext cx="4059936" cy="4242806"/>
          </a:xfrm>
          <a:prstGeom prst="rect">
            <a:avLst/>
          </a:prstGeom>
        </p:spPr>
      </p:pic>
      <p:cxnSp>
        <p:nvCxnSpPr>
          <p:cNvPr id="71" name="Straight Connector 7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01772715-C656-4D68-8C0D-4D22BE7B8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239" y="5476382"/>
            <a:ext cx="1080000" cy="908071"/>
          </a:xfrm>
          <a:prstGeom prst="rect">
            <a:avLst/>
          </a:prstGeom>
        </p:spPr>
      </p:pic>
      <p:pic>
        <p:nvPicPr>
          <p:cNvPr id="10" name="Afbeelding 13" descr="Rva-wielklem Uni geel-blauw.eps">
            <a:extLst>
              <a:ext uri="{FF2B5EF4-FFF2-40B4-BE49-F238E27FC236}">
                <a16:creationId xmlns:a16="http://schemas.microsoft.com/office/drawing/2014/main" id="{E5C6F3C0-B6F2-4979-B2D3-3E5F227B15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5242" y="5476382"/>
            <a:ext cx="1169584" cy="964264"/>
          </a:xfrm>
          <a:prstGeom prst="rect">
            <a:avLst/>
          </a:prstGeom>
        </p:spPr>
      </p:pic>
    </p:spTree>
    <p:extLst>
      <p:ext uri="{BB962C8B-B14F-4D97-AF65-F5344CB8AC3E}">
        <p14:creationId xmlns:p14="http://schemas.microsoft.com/office/powerpoint/2010/main" val="388386239"/>
      </p:ext>
    </p:extLst>
  </p:cSld>
  <p:clrMapOvr>
    <a:overrideClrMapping bg1="dk1" tx1="lt1" bg2="dk2" tx2="lt2" accent1="accent1" accent2="accent2" accent3="accent3" accent4="accent4" accent5="accent5" accent6="accent6" hlink="hlink" folHlink="folHlink"/>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usiness data security: how to keeping your data safe and secure">
            <a:extLst>
              <a:ext uri="{FF2B5EF4-FFF2-40B4-BE49-F238E27FC236}">
                <a16:creationId xmlns:a16="http://schemas.microsoft.com/office/drawing/2014/main" id="{AEFDA157-B06A-418A-8C6E-45961776BBD5}"/>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9657" b="1534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latin typeface="+mj-lt"/>
                <a:cs typeface="+mj-cs"/>
              </a:rPr>
              <a:t>Data Security</a:t>
            </a:r>
          </a:p>
        </p:txBody>
      </p:sp>
      <p:pic>
        <p:nvPicPr>
          <p:cNvPr id="5" name="Afbeelding 13" descr="Rva-wielklem Uni geel-blauw.eps">
            <a:extLst>
              <a:ext uri="{FF2B5EF4-FFF2-40B4-BE49-F238E27FC236}">
                <a16:creationId xmlns:a16="http://schemas.microsoft.com/office/drawing/2014/main" id="{086777FA-A3CB-4850-BA4C-8B5308AD96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2452" y="120602"/>
            <a:ext cx="1169584" cy="964264"/>
          </a:xfrm>
          <a:prstGeom prst="rect">
            <a:avLst/>
          </a:prstGeom>
        </p:spPr>
      </p:pic>
      <p:pic>
        <p:nvPicPr>
          <p:cNvPr id="6" name="Picture 5" descr="A close up of a sign&#10;&#10;Description automatically generated">
            <a:extLst>
              <a:ext uri="{FF2B5EF4-FFF2-40B4-BE49-F238E27FC236}">
                <a16:creationId xmlns:a16="http://schemas.microsoft.com/office/drawing/2014/main" id="{5DCD2E11-51E1-4CCF-BEEF-F3E0C8D35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018" y="176795"/>
            <a:ext cx="1080000" cy="908071"/>
          </a:xfrm>
          <a:prstGeom prst="rect">
            <a:avLst/>
          </a:prstGeom>
        </p:spPr>
      </p:pic>
    </p:spTree>
    <p:extLst>
      <p:ext uri="{BB962C8B-B14F-4D97-AF65-F5344CB8AC3E}">
        <p14:creationId xmlns:p14="http://schemas.microsoft.com/office/powerpoint/2010/main" val="264199559"/>
      </p:ext>
    </p:extLst>
  </p:cSld>
  <p:clrMapOvr>
    <a:overrideClrMapping bg1="dk1" tx1="lt1" bg2="dk2" tx2="lt2" accent1="accent1" accent2="accent2" accent3="accent3" accent4="accent4" accent5="accent5" accent6="accent6" hlink="hlink" folHlink="folHlink"/>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8" name="Straight Connector 70">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road, photo, parking, sitting&#10;&#10;Description automatically generated">
            <a:extLst>
              <a:ext uri="{FF2B5EF4-FFF2-40B4-BE49-F238E27FC236}">
                <a16:creationId xmlns:a16="http://schemas.microsoft.com/office/drawing/2014/main" id="{0C64496B-887D-42ED-B0D2-DA41A950D852}"/>
              </a:ext>
            </a:extLst>
          </p:cNvPr>
          <p:cNvPicPr>
            <a:picLocks noChangeAspect="1"/>
          </p:cNvPicPr>
          <p:nvPr/>
        </p:nvPicPr>
        <p:blipFill>
          <a:blip r:embed="rId3"/>
          <a:stretch>
            <a:fillRect/>
          </a:stretch>
        </p:blipFill>
        <p:spPr>
          <a:xfrm>
            <a:off x="6256859" y="1422656"/>
            <a:ext cx="2648371" cy="1767787"/>
          </a:xfrm>
          <a:prstGeom prst="rect">
            <a:avLst/>
          </a:prstGeom>
        </p:spPr>
      </p:pic>
      <p:sp>
        <p:nvSpPr>
          <p:cNvPr id="1029" name="Rectangle 72">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5488ED-4992-4417-9528-864C31BC8AE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latin typeface="+mj-lt"/>
                <a:cs typeface="+mj-cs"/>
              </a:rPr>
              <a:t>Changes to Conformity Assessment</a:t>
            </a:r>
          </a:p>
        </p:txBody>
      </p:sp>
      <p:pic>
        <p:nvPicPr>
          <p:cNvPr id="3" name="Picture 2">
            <a:extLst>
              <a:ext uri="{FF2B5EF4-FFF2-40B4-BE49-F238E27FC236}">
                <a16:creationId xmlns:a16="http://schemas.microsoft.com/office/drawing/2014/main" id="{6079C6DD-E52C-4EF8-AA60-6AE7084BD14A}"/>
              </a:ext>
            </a:extLst>
          </p:cNvPr>
          <p:cNvPicPr>
            <a:picLocks noChangeAspect="1"/>
          </p:cNvPicPr>
          <p:nvPr/>
        </p:nvPicPr>
        <p:blipFill>
          <a:blip r:embed="rId4"/>
          <a:stretch>
            <a:fillRect/>
          </a:stretch>
        </p:blipFill>
        <p:spPr>
          <a:xfrm>
            <a:off x="320041" y="1508708"/>
            <a:ext cx="2659472" cy="1595683"/>
          </a:xfrm>
          <a:prstGeom prst="rect">
            <a:avLst/>
          </a:prstGeom>
        </p:spPr>
      </p:pic>
      <p:pic>
        <p:nvPicPr>
          <p:cNvPr id="1026" name="Picture 2" descr="Council Post: 12 Things Pop Culture Gets Wrong About Artificial ...">
            <a:extLst>
              <a:ext uri="{FF2B5EF4-FFF2-40B4-BE49-F238E27FC236}">
                <a16:creationId xmlns:a16="http://schemas.microsoft.com/office/drawing/2014/main" id="{33FFE318-726E-40A6-B0A5-4ECD8E89FF7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90143" y="1323971"/>
            <a:ext cx="2646677" cy="1965157"/>
          </a:xfrm>
          <a:prstGeom prst="rect">
            <a:avLst/>
          </a:prstGeom>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2" descr="It's too soon to call 3D printing a green technology | Greenbiz">
            <a:extLst>
              <a:ext uri="{FF2B5EF4-FFF2-40B4-BE49-F238E27FC236}">
                <a16:creationId xmlns:a16="http://schemas.microsoft.com/office/drawing/2014/main" id="{03C2C2CE-8E06-4316-9E56-497D69EF6E5B}"/>
              </a:ext>
            </a:extLst>
          </p:cNvPr>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225269" y="1524421"/>
            <a:ext cx="2648372" cy="1608885"/>
          </a:xfrm>
          <a:prstGeom prst="rect">
            <a:avLst/>
          </a:prstGeom>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Afbeelding 13" descr="Rva-wielklem Uni geel-blauw.eps">
            <a:extLst>
              <a:ext uri="{FF2B5EF4-FFF2-40B4-BE49-F238E27FC236}">
                <a16:creationId xmlns:a16="http://schemas.microsoft.com/office/drawing/2014/main" id="{7E4948BF-8431-4375-822C-7297A67279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5577" y="176795"/>
            <a:ext cx="1169584" cy="964264"/>
          </a:xfrm>
          <a:prstGeom prst="rect">
            <a:avLst/>
          </a:prstGeom>
        </p:spPr>
      </p:pic>
    </p:spTree>
    <p:extLst>
      <p:ext uri="{BB962C8B-B14F-4D97-AF65-F5344CB8AC3E}">
        <p14:creationId xmlns:p14="http://schemas.microsoft.com/office/powerpoint/2010/main" val="68731256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0EF314-61DD-4E23-A70F-F1C174F40FDE}"/>
              </a:ext>
            </a:extLst>
          </p:cNvPr>
          <p:cNvPicPr>
            <a:picLocks noChangeAspect="1"/>
          </p:cNvPicPr>
          <p:nvPr/>
        </p:nvPicPr>
        <p:blipFill rotWithShape="1">
          <a:blip r:embed="rId3">
            <a:extLst>
              <a:ext uri="{28A0092B-C50C-407E-A947-70E740481C1C}">
                <a14:useLocalDpi xmlns:a14="http://schemas.microsoft.com/office/drawing/2010/main" val="0"/>
              </a:ext>
            </a:extLst>
          </a:blip>
          <a:srcRect b="37462"/>
          <a:stretch/>
        </p:blipFill>
        <p:spPr>
          <a:xfrm>
            <a:off x="10654030" y="201495"/>
            <a:ext cx="1097133" cy="1207102"/>
          </a:xfrm>
          <a:prstGeom prst="rect">
            <a:avLst/>
          </a:prstGeom>
        </p:spPr>
      </p:pic>
      <p:cxnSp>
        <p:nvCxnSpPr>
          <p:cNvPr id="9" name="Straight Connector 8">
            <a:extLst>
              <a:ext uri="{FF2B5EF4-FFF2-40B4-BE49-F238E27FC236}">
                <a16:creationId xmlns:a16="http://schemas.microsoft.com/office/drawing/2014/main" id="{1A0E290C-2926-45A4-AD87-755BF476B761}"/>
              </a:ext>
            </a:extLst>
          </p:cNvPr>
          <p:cNvCxnSpPr>
            <a:cxnSpLocks/>
          </p:cNvCxnSpPr>
          <p:nvPr/>
        </p:nvCxnSpPr>
        <p:spPr>
          <a:xfrm>
            <a:off x="452487" y="1465201"/>
            <a:ext cx="11269180" cy="0"/>
          </a:xfrm>
          <a:prstGeom prst="line">
            <a:avLst/>
          </a:prstGeom>
        </p:spPr>
        <p:style>
          <a:lnRef idx="1">
            <a:schemeClr val="accent3"/>
          </a:lnRef>
          <a:fillRef idx="0">
            <a:schemeClr val="accent3"/>
          </a:fillRef>
          <a:effectRef idx="0">
            <a:schemeClr val="accent3"/>
          </a:effectRef>
          <a:fontRef idx="minor">
            <a:schemeClr val="tx1"/>
          </a:fontRef>
        </p:style>
      </p:cxnSp>
      <p:pic>
        <p:nvPicPr>
          <p:cNvPr id="4" name="Picture 3">
            <a:extLst>
              <a:ext uri="{FF2B5EF4-FFF2-40B4-BE49-F238E27FC236}">
                <a16:creationId xmlns:a16="http://schemas.microsoft.com/office/drawing/2014/main" id="{B14410AE-98B9-4B69-B340-424211B9BE40}"/>
              </a:ext>
            </a:extLst>
          </p:cNvPr>
          <p:cNvPicPr>
            <a:picLocks noChangeAspect="1"/>
          </p:cNvPicPr>
          <p:nvPr/>
        </p:nvPicPr>
        <p:blipFill>
          <a:blip r:embed="rId4"/>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33991E6-2274-46E9-8A5E-61301AC0BC80}"/>
              </a:ext>
            </a:extLst>
          </p:cNvPr>
          <p:cNvSpPr txBox="1"/>
          <p:nvPr/>
        </p:nvSpPr>
        <p:spPr>
          <a:xfrm>
            <a:off x="159982" y="201495"/>
            <a:ext cx="549682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000" b="1" dirty="0">
                <a:solidFill>
                  <a:schemeClr val="bg1"/>
                </a:solidFill>
                <a:cs typeface="Calibri"/>
              </a:rPr>
              <a:t>Risks, Challenges and Opportunities</a:t>
            </a:r>
          </a:p>
        </p:txBody>
      </p:sp>
      <p:pic>
        <p:nvPicPr>
          <p:cNvPr id="13" name="Picture 12" descr="A close up of a sign&#10;&#10;Description automatically generated">
            <a:extLst>
              <a:ext uri="{FF2B5EF4-FFF2-40B4-BE49-F238E27FC236}">
                <a16:creationId xmlns:a16="http://schemas.microsoft.com/office/drawing/2014/main" id="{6A547170-4155-48BD-84AF-E07BD9A9E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018" y="176795"/>
            <a:ext cx="1080000" cy="908071"/>
          </a:xfrm>
          <a:prstGeom prst="rect">
            <a:avLst/>
          </a:prstGeom>
        </p:spPr>
      </p:pic>
      <p:pic>
        <p:nvPicPr>
          <p:cNvPr id="10" name="Afbeelding 13" descr="Rva-wielklem Uni geel-blauw.eps">
            <a:extLst>
              <a:ext uri="{FF2B5EF4-FFF2-40B4-BE49-F238E27FC236}">
                <a16:creationId xmlns:a16="http://schemas.microsoft.com/office/drawing/2014/main" id="{39D366AE-54F3-4054-A630-1749ABDE44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5577" y="176795"/>
            <a:ext cx="1169584" cy="964264"/>
          </a:xfrm>
          <a:prstGeom prst="rect">
            <a:avLst/>
          </a:prstGeom>
        </p:spPr>
      </p:pic>
    </p:spTree>
    <p:extLst>
      <p:ext uri="{BB962C8B-B14F-4D97-AF65-F5344CB8AC3E}">
        <p14:creationId xmlns:p14="http://schemas.microsoft.com/office/powerpoint/2010/main" val="195868810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EBC0CD10757D48823A024B98CBB247" ma:contentTypeVersion="13" ma:contentTypeDescription="Create a new document." ma:contentTypeScope="" ma:versionID="f2444c4736d4fd13903f318feef5134d">
  <xsd:schema xmlns:xsd="http://www.w3.org/2001/XMLSchema" xmlns:xs="http://www.w3.org/2001/XMLSchema" xmlns:p="http://schemas.microsoft.com/office/2006/metadata/properties" xmlns:ns3="c52f9b0b-45fe-454d-bd78-3befac163d27" xmlns:ns4="615e8bc9-003f-466f-af03-c1ed40902bb3" targetNamespace="http://schemas.microsoft.com/office/2006/metadata/properties" ma:root="true" ma:fieldsID="fa204691cd9a606b2d346925b04a87cf" ns3:_="" ns4:_="">
    <xsd:import namespace="c52f9b0b-45fe-454d-bd78-3befac163d27"/>
    <xsd:import namespace="615e8bc9-003f-466f-af03-c1ed40902bb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f9b0b-45fe-454d-bd78-3befac163d2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5e8bc9-003f-466f-af03-c1ed40902bb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DF355F-8B30-4039-AD71-EA2654D89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f9b0b-45fe-454d-bd78-3befac163d27"/>
    <ds:schemaRef ds:uri="615e8bc9-003f-466f-af03-c1ed40902b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A0AB96-8036-46C5-8730-CB31BE7EDA59}">
  <ds:schemaRefs>
    <ds:schemaRef ds:uri="http://purl.org/dc/dcmitype/"/>
    <ds:schemaRef ds:uri="http://schemas.microsoft.com/office/infopath/2007/PartnerControls"/>
    <ds:schemaRef ds:uri="c52f9b0b-45fe-454d-bd78-3befac163d27"/>
    <ds:schemaRef ds:uri="http://schemas.microsoft.com/office/2006/documentManagement/types"/>
    <ds:schemaRef ds:uri="http://purl.org/dc/elements/1.1/"/>
    <ds:schemaRef ds:uri="http://schemas.microsoft.com/office/2006/metadata/properties"/>
    <ds:schemaRef ds:uri="615e8bc9-003f-466f-af03-c1ed40902bb3"/>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A6D4580-8909-4B2E-BC3A-296A8FCA28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1591</Words>
  <Application>Microsoft Office PowerPoint</Application>
  <PresentationFormat>Widescreen</PresentationFormat>
  <Paragraphs>124</Paragraphs>
  <Slides>20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PowerPoint Presentation</vt:lpstr>
      <vt:lpstr>Session Aims</vt:lpstr>
      <vt:lpstr>PowerPoint Presentation</vt:lpstr>
      <vt:lpstr>PowerPoint Presentation</vt:lpstr>
      <vt:lpstr>PowerPoint Presentation</vt:lpstr>
      <vt:lpstr>Making best use of data</vt:lpstr>
      <vt:lpstr>Data Security</vt:lpstr>
      <vt:lpstr>Changes to Conformity Assessment</vt:lpstr>
      <vt:lpstr>PowerPoint Presentation</vt:lpstr>
      <vt:lpstr>Risks &amp; Challenges</vt:lpstr>
      <vt:lpstr>Opportunities</vt:lpstr>
      <vt:lpstr>PowerPoint Presentation</vt:lpstr>
      <vt:lpstr>Strategy: are we prepared?</vt:lpstr>
      <vt:lpstr>Giving confidence</vt:lpstr>
      <vt:lpstr>Knowledge: speeding up</vt:lpstr>
      <vt:lpstr>New organisational structures</vt:lpstr>
      <vt:lpstr>Human resources</vt:lpstr>
      <vt:lpstr>Attractive employer</vt:lpstr>
      <vt:lpstr>Authority at stake: confidentiality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Ruddle</dc:creator>
  <cp:lastModifiedBy>Amandine Combe</cp:lastModifiedBy>
  <cp:revision>1</cp:revision>
  <dcterms:created xsi:type="dcterms:W3CDTF">2020-11-17T10:34:27Z</dcterms:created>
  <dcterms:modified xsi:type="dcterms:W3CDTF">2020-12-17T13:59:09Z</dcterms:modified>
</cp:coreProperties>
</file>